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8.png" ContentType="image/png"/>
  <Override PartName="/ppt/media/media27.mp3" ContentType="audio/mp3"/>
  <Override PartName="/ppt/media/image23.png" ContentType="image/png"/>
  <Override PartName="/ppt/media/image20.png" ContentType="image/png"/>
  <Override PartName="/ppt/media/media46.mp3" ContentType="audio/mp3"/>
  <Override PartName="/ppt/media/image19.png" ContentType="image/png"/>
  <Override PartName="/ppt/media/image16.png" ContentType="image/png"/>
  <Override PartName="/ppt/media/image14.png" ContentType="image/png"/>
  <Override PartName="/ppt/media/image1.png" ContentType="image/png"/>
  <Override PartName="/ppt/media/media18.mp3" ContentType="audio/mp3"/>
  <Override PartName="/ppt/media/image25.png" ContentType="image/png"/>
  <Override PartName="/ppt/media/image2.png" ContentType="image/png"/>
  <Override PartName="/ppt/media/image32.png" ContentType="image/png"/>
  <Override PartName="/ppt/media/image26.png" ContentType="image/png"/>
  <Override PartName="/ppt/media/media21.mp3" ContentType="audio/mp3"/>
  <Override PartName="/ppt/media/image29.png" ContentType="image/png"/>
  <Override PartName="/ppt/media/image13.png" ContentType="image/png"/>
  <Override PartName="/ppt/media/media43.mp3" ContentType="audio/mp3"/>
  <Override PartName="/ppt/media/image45.png" ContentType="image/png"/>
  <Override PartName="/ppt/media/media9.mp3" ContentType="audio/mp3"/>
  <Override PartName="/ppt/media/image11.png" ContentType="image/png"/>
  <Override PartName="/ppt/media/media40.mp3" ContentType="audio/mp3"/>
  <Override PartName="/ppt/media/image41.png" ContentType="image/png"/>
  <Override PartName="/ppt/media/media34.mp3" ContentType="audio/mp3"/>
  <Override PartName="/ppt/media/image10.png" ContentType="image/png"/>
  <Override PartName="/ppt/media/image47.png" ContentType="image/png"/>
  <Override PartName="/ppt/media/image35.png" ContentType="image/png"/>
  <Override PartName="/ppt/media/media37.mp3" ContentType="audio/mp3"/>
  <Override PartName="/ppt/media/image30.png" ContentType="image/png"/>
  <Override PartName="/ppt/media/image39.png" ContentType="image/png"/>
  <Override PartName="/ppt/media/media31.mp3" ContentType="audio/mp3"/>
  <Override PartName="/ppt/media/image42.png" ContentType="image/png"/>
  <Override PartName="/ppt/media/image38.png" ContentType="image/png"/>
  <Override PartName="/ppt/media/image8.png" ContentType="image/png"/>
  <Override PartName="/ppt/media/image7.png" ContentType="image/png"/>
  <Override PartName="/ppt/media/media12.mp3" ContentType="audio/mp3"/>
  <Override PartName="/ppt/media/image17.png" ContentType="image/png"/>
  <Override PartName="/ppt/media/image36.png" ContentType="image/png"/>
  <Override PartName="/ppt/media/image6.png" ContentType="image/png"/>
  <Override PartName="/ppt/media/media24.mp3" ContentType="audio/mp3"/>
  <Override PartName="/ppt/media/image44.png" ContentType="image/png"/>
  <Override PartName="/ppt/media/media5.mp3" ContentType="audio/mp3"/>
  <Override PartName="/ppt/media/media15.mp3" ContentType="audio/mp3"/>
  <Override PartName="/ppt/media/image22.png" ContentType="image/png"/>
  <Override PartName="/ppt/media/image4.png" ContentType="image/png"/>
  <Override PartName="/ppt/media/image33.png" ContentType="image/png"/>
  <Override PartName="/ppt/media/image3.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4E3AF2F-84C3-4052-85C9-B811C7917385}"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p:nvPr>
        </p:nvSpPr>
        <p:spPr>
          <a:xfrm>
            <a:off x="685800" y="219456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3"/>
          <p:cNvSpPr>
            <a:spLocks noGrp="1"/>
          </p:cNvSpPr>
          <p:nvPr>
            <p:ph/>
          </p:nvPr>
        </p:nvSpPr>
        <p:spPr>
          <a:xfrm>
            <a:off x="685800" y="429660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6413FB7-08E9-41D1-A03B-D0610DD795A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4"/>
          <p:cNvSpPr>
            <a:spLocks noGrp="1"/>
          </p:cNvSpPr>
          <p:nvPr>
            <p:ph/>
          </p:nvPr>
        </p:nvSpPr>
        <p:spPr>
          <a:xfrm>
            <a:off x="68580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5"/>
          <p:cNvSpPr>
            <a:spLocks noGrp="1"/>
          </p:cNvSpPr>
          <p:nvPr>
            <p:ph/>
          </p:nvPr>
        </p:nvSpPr>
        <p:spPr>
          <a:xfrm>
            <a:off x="623016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0492FB9-ADE6-4D73-B668-1624A406B87E}"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p:nvPr>
        </p:nvSpPr>
        <p:spPr>
          <a:xfrm>
            <a:off x="68580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3"/>
          <p:cNvSpPr>
            <a:spLocks noGrp="1"/>
          </p:cNvSpPr>
          <p:nvPr>
            <p:ph/>
          </p:nvPr>
        </p:nvSpPr>
        <p:spPr>
          <a:xfrm>
            <a:off x="434412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 name="PlaceHolder 4"/>
          <p:cNvSpPr>
            <a:spLocks noGrp="1"/>
          </p:cNvSpPr>
          <p:nvPr>
            <p:ph/>
          </p:nvPr>
        </p:nvSpPr>
        <p:spPr>
          <a:xfrm>
            <a:off x="800244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 name="PlaceHolder 5"/>
          <p:cNvSpPr>
            <a:spLocks noGrp="1"/>
          </p:cNvSpPr>
          <p:nvPr>
            <p:ph/>
          </p:nvPr>
        </p:nvSpPr>
        <p:spPr>
          <a:xfrm>
            <a:off x="68580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 name="PlaceHolder 6"/>
          <p:cNvSpPr>
            <a:spLocks noGrp="1"/>
          </p:cNvSpPr>
          <p:nvPr>
            <p:ph/>
          </p:nvPr>
        </p:nvSpPr>
        <p:spPr>
          <a:xfrm>
            <a:off x="434412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 name="PlaceHolder 7"/>
          <p:cNvSpPr>
            <a:spLocks noGrp="1"/>
          </p:cNvSpPr>
          <p:nvPr>
            <p:ph/>
          </p:nvPr>
        </p:nvSpPr>
        <p:spPr>
          <a:xfrm>
            <a:off x="800244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04865A5-B2FC-4BB7-8383-453DE3B1E8A3}"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05DB704-D11B-4772-8CFB-896C51256D7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subTitle"/>
          </p:nvPr>
        </p:nvSpPr>
        <p:spPr>
          <a:xfrm>
            <a:off x="685800" y="2194560"/>
            <a:ext cx="10820160" cy="4023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A65707B-8866-4405-965A-343AED4F7E41}"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p:nvPr>
        </p:nvSpPr>
        <p:spPr>
          <a:xfrm>
            <a:off x="685800" y="2194560"/>
            <a:ext cx="1082016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3B35E4D-439E-4725-B5D5-E26C8E2A42B9}"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p:nvPr>
        </p:nvSpPr>
        <p:spPr>
          <a:xfrm>
            <a:off x="68580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 name="PlaceHolder 3"/>
          <p:cNvSpPr>
            <a:spLocks noGrp="1"/>
          </p:cNvSpPr>
          <p:nvPr>
            <p:ph/>
          </p:nvPr>
        </p:nvSpPr>
        <p:spPr>
          <a:xfrm>
            <a:off x="623016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0AA0F15-E377-42BD-AE51-DBC26EE224E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020E0C4-CDCE-4497-A32A-3234DD9B118A}"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A7C2A3C-C87E-462E-AEF4-B48EDFC718D4}"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0" name="PlaceHolder 3"/>
          <p:cNvSpPr>
            <a:spLocks noGrp="1"/>
          </p:cNvSpPr>
          <p:nvPr>
            <p:ph/>
          </p:nvPr>
        </p:nvSpPr>
        <p:spPr>
          <a:xfrm>
            <a:off x="623016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4"/>
          <p:cNvSpPr>
            <a:spLocks noGrp="1"/>
          </p:cNvSpPr>
          <p:nvPr>
            <p:ph/>
          </p:nvPr>
        </p:nvSpPr>
        <p:spPr>
          <a:xfrm>
            <a:off x="68580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DF3D48F-7FF8-436A-AD11-15BB17EC14C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subTitle"/>
          </p:nvPr>
        </p:nvSpPr>
        <p:spPr>
          <a:xfrm>
            <a:off x="685800" y="2194560"/>
            <a:ext cx="10820160" cy="4023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0C71D44-5E4E-4CC3-8A81-A84D32F0B30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p:nvPr>
        </p:nvSpPr>
        <p:spPr>
          <a:xfrm>
            <a:off x="68580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4"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4"/>
          <p:cNvSpPr>
            <a:spLocks noGrp="1"/>
          </p:cNvSpPr>
          <p:nvPr>
            <p:ph/>
          </p:nvPr>
        </p:nvSpPr>
        <p:spPr>
          <a:xfrm>
            <a:off x="623016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3E141D5-9FFD-4186-A914-92BA009B28F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4"/>
          <p:cNvSpPr>
            <a:spLocks noGrp="1"/>
          </p:cNvSpPr>
          <p:nvPr>
            <p:ph/>
          </p:nvPr>
        </p:nvSpPr>
        <p:spPr>
          <a:xfrm>
            <a:off x="685800" y="429660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81D9477-7BDB-46DA-A7B1-8C9C61A2A8B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p:nvPr>
        </p:nvSpPr>
        <p:spPr>
          <a:xfrm>
            <a:off x="685800" y="219456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2" name="PlaceHolder 3"/>
          <p:cNvSpPr>
            <a:spLocks noGrp="1"/>
          </p:cNvSpPr>
          <p:nvPr>
            <p:ph/>
          </p:nvPr>
        </p:nvSpPr>
        <p:spPr>
          <a:xfrm>
            <a:off x="685800" y="429660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5EA9AAA-D2CB-40F5-9C9D-93ACBE612FB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4"/>
          <p:cNvSpPr>
            <a:spLocks noGrp="1"/>
          </p:cNvSpPr>
          <p:nvPr>
            <p:ph/>
          </p:nvPr>
        </p:nvSpPr>
        <p:spPr>
          <a:xfrm>
            <a:off x="68580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5"/>
          <p:cNvSpPr>
            <a:spLocks noGrp="1"/>
          </p:cNvSpPr>
          <p:nvPr>
            <p:ph/>
          </p:nvPr>
        </p:nvSpPr>
        <p:spPr>
          <a:xfrm>
            <a:off x="623016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C0BEE9A6-2980-470B-9D44-1B988B274414}"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p:nvPr>
        </p:nvSpPr>
        <p:spPr>
          <a:xfrm>
            <a:off x="68580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0" name="PlaceHolder 3"/>
          <p:cNvSpPr>
            <a:spLocks noGrp="1"/>
          </p:cNvSpPr>
          <p:nvPr>
            <p:ph/>
          </p:nvPr>
        </p:nvSpPr>
        <p:spPr>
          <a:xfrm>
            <a:off x="434412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1" name="PlaceHolder 4"/>
          <p:cNvSpPr>
            <a:spLocks noGrp="1"/>
          </p:cNvSpPr>
          <p:nvPr>
            <p:ph/>
          </p:nvPr>
        </p:nvSpPr>
        <p:spPr>
          <a:xfrm>
            <a:off x="8002440" y="219456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2" name="PlaceHolder 5"/>
          <p:cNvSpPr>
            <a:spLocks noGrp="1"/>
          </p:cNvSpPr>
          <p:nvPr>
            <p:ph/>
          </p:nvPr>
        </p:nvSpPr>
        <p:spPr>
          <a:xfrm>
            <a:off x="68580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3" name="PlaceHolder 6"/>
          <p:cNvSpPr>
            <a:spLocks noGrp="1"/>
          </p:cNvSpPr>
          <p:nvPr>
            <p:ph/>
          </p:nvPr>
        </p:nvSpPr>
        <p:spPr>
          <a:xfrm>
            <a:off x="434412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4" name="PlaceHolder 7"/>
          <p:cNvSpPr>
            <a:spLocks noGrp="1"/>
          </p:cNvSpPr>
          <p:nvPr>
            <p:ph/>
          </p:nvPr>
        </p:nvSpPr>
        <p:spPr>
          <a:xfrm>
            <a:off x="8002440" y="4296600"/>
            <a:ext cx="34837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42F49D7E-8740-47D4-8D17-834731CD72C5}"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p:nvPr>
        </p:nvSpPr>
        <p:spPr>
          <a:xfrm>
            <a:off x="685800" y="2194560"/>
            <a:ext cx="1082016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B01E1AB-802C-49F0-B44C-32726A31D48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p:nvPr>
        </p:nvSpPr>
        <p:spPr>
          <a:xfrm>
            <a:off x="68580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 name="PlaceHolder 3"/>
          <p:cNvSpPr>
            <a:spLocks noGrp="1"/>
          </p:cNvSpPr>
          <p:nvPr>
            <p:ph/>
          </p:nvPr>
        </p:nvSpPr>
        <p:spPr>
          <a:xfrm>
            <a:off x="623016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FB9C743-2A0F-433A-BBC9-BC7E4F9604AD}"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029A057-E058-499F-A701-DB4F0643890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D6EE653-D5FA-45F2-9D06-717C17409C2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623016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68580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84F44AD-1764-4EE9-BDED-4D1AEE02807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685800" y="2194560"/>
            <a:ext cx="5280120" cy="4023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6230160" y="429660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6D79D12-3178-467A-99B2-6B0913E97D3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68580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6230160" y="2194560"/>
            <a:ext cx="528012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 name="PlaceHolder 4"/>
          <p:cNvSpPr>
            <a:spLocks noGrp="1"/>
          </p:cNvSpPr>
          <p:nvPr>
            <p:ph/>
          </p:nvPr>
        </p:nvSpPr>
        <p:spPr>
          <a:xfrm>
            <a:off x="685800" y="4296600"/>
            <a:ext cx="10820160" cy="19191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AEAA71D-2C91-45A4-9471-ECDF8A617F46}"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Google Shape;6;p15" descr="C0-HD-TOP.png"/>
          <p:cNvPicPr/>
          <p:nvPr/>
        </p:nvPicPr>
        <p:blipFill>
          <a:blip r:embed="rId2"/>
          <a:stretch/>
        </p:blipFill>
        <p:spPr>
          <a:xfrm>
            <a:off x="0" y="0"/>
            <a:ext cx="12191760" cy="1441080"/>
          </a:xfrm>
          <a:prstGeom prst="rect">
            <a:avLst/>
          </a:prstGeom>
          <a:ln w="0">
            <a:noFill/>
          </a:ln>
        </p:spPr>
      </p:pic>
      <p:pic>
        <p:nvPicPr>
          <p:cNvPr id="1" name="Google Shape;13;p16" descr="C0-HD-BTM.png"/>
          <p:cNvPicPr/>
          <p:nvPr/>
        </p:nvPicPr>
        <p:blipFill>
          <a:blip r:embed="rId3"/>
          <a:stretch/>
        </p:blipFill>
        <p:spPr>
          <a:xfrm>
            <a:off x="0" y="4375080"/>
            <a:ext cx="12191760" cy="2482560"/>
          </a:xfrm>
          <a:prstGeom prst="rect">
            <a:avLst/>
          </a:prstGeom>
          <a:ln w="0">
            <a:noFill/>
          </a:ln>
        </p:spPr>
      </p:pic>
      <p:sp>
        <p:nvSpPr>
          <p:cNvPr id="2" name="PlaceHolder 1"/>
          <p:cNvSpPr>
            <a:spLocks noGrp="1"/>
          </p:cNvSpPr>
          <p:nvPr>
            <p:ph type="title"/>
          </p:nvPr>
        </p:nvSpPr>
        <p:spPr>
          <a:xfrm>
            <a:off x="1371600" y="1803240"/>
            <a:ext cx="9448560" cy="1824840"/>
          </a:xfrm>
          <a:prstGeom prst="rect">
            <a:avLst/>
          </a:prstGeom>
          <a:noFill/>
          <a:ln w="0">
            <a:noFill/>
          </a:ln>
        </p:spPr>
        <p:txBody>
          <a:bodyPr anchor="b">
            <a:normAutofit fontScale="94000"/>
          </a:bodyPr>
          <a:p>
            <a:r>
              <a:rPr b="0" lang="en-US" sz="6000" spc="-1" strike="noStrike">
                <a:solidFill>
                  <a:srgbClr val="000000"/>
                </a:solidFill>
                <a:latin typeface="Arial"/>
              </a:rPr>
              <a:t>Click to edit the title </a:t>
            </a:r>
            <a:r>
              <a:rPr b="0" lang="en-US" sz="6000" spc="-1" strike="noStrike">
                <a:solidFill>
                  <a:srgbClr val="000000"/>
                </a:solidFill>
                <a:latin typeface="Arial"/>
              </a:rPr>
              <a:t>text format</a:t>
            </a:r>
            <a:endParaRPr b="0" lang="en-US" sz="6000" spc="-1" strike="noStrike">
              <a:solidFill>
                <a:srgbClr val="000000"/>
              </a:solidFill>
              <a:latin typeface="Arial"/>
            </a:endParaRPr>
          </a:p>
        </p:txBody>
      </p:sp>
      <p:sp>
        <p:nvSpPr>
          <p:cNvPr id="3" name="PlaceHolder 2"/>
          <p:cNvSpPr>
            <a:spLocks noGrp="1"/>
          </p:cNvSpPr>
          <p:nvPr>
            <p:ph type="dt" idx="1"/>
          </p:nvPr>
        </p:nvSpPr>
        <p:spPr>
          <a:xfrm>
            <a:off x="7909560" y="4314240"/>
            <a:ext cx="2910600" cy="37440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3"/>
          <p:cNvSpPr>
            <a:spLocks noGrp="1"/>
          </p:cNvSpPr>
          <p:nvPr>
            <p:ph type="ftr" idx="2"/>
          </p:nvPr>
        </p:nvSpPr>
        <p:spPr>
          <a:xfrm>
            <a:off x="1371600" y="4323960"/>
            <a:ext cx="6400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5" name="PlaceHolder 4"/>
          <p:cNvSpPr>
            <a:spLocks noGrp="1"/>
          </p:cNvSpPr>
          <p:nvPr>
            <p:ph type="sldNum" idx="3"/>
          </p:nvPr>
        </p:nvSpPr>
        <p:spPr>
          <a:xfrm>
            <a:off x="8077320" y="1431000"/>
            <a:ext cx="2742840" cy="364680"/>
          </a:xfrm>
          <a:prstGeom prst="rect">
            <a:avLst/>
          </a:prstGeom>
          <a:noFill/>
          <a:ln w="0">
            <a:noFill/>
          </a:ln>
        </p:spPr>
        <p:txBody>
          <a:bodyPr anchor="ctr">
            <a:noAutofit/>
          </a:bodyPr>
          <a:lstStyle>
            <a:lvl1pPr algn="r">
              <a:lnSpc>
                <a:spcPct val="100000"/>
              </a:lnSpc>
              <a:buNone/>
              <a:tabLst>
                <a:tab algn="l" pos="0"/>
              </a:tabLst>
              <a:defRPr b="0" lang="en-US" sz="1050" spc="-1" strike="noStrike">
                <a:solidFill>
                  <a:srgbClr val="ffffff"/>
                </a:solidFill>
                <a:latin typeface="Century Gothic"/>
                <a:ea typeface="Century Gothic"/>
              </a:defRPr>
            </a:lvl1pPr>
          </a:lstStyle>
          <a:p>
            <a:pPr algn="r">
              <a:lnSpc>
                <a:spcPct val="100000"/>
              </a:lnSpc>
              <a:buNone/>
              <a:tabLst>
                <a:tab algn="l" pos="0"/>
              </a:tabLst>
            </a:pPr>
            <a:fld id="{6E240CC3-48A8-4848-8719-89EC3545B46F}" type="slidenum">
              <a:rPr b="0" lang="en-US" sz="1050" spc="-1" strike="noStrike">
                <a:solidFill>
                  <a:srgbClr val="ffffff"/>
                </a:solidFill>
                <a:latin typeface="Century Gothic"/>
                <a:ea typeface="Century Gothic"/>
              </a:rPr>
              <a:t>&lt;number&gt;</a:t>
            </a:fld>
            <a:endParaRPr b="0" lang="en-US" sz="105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a:t>
            </a:r>
            <a:r>
              <a:rPr b="0" lang="en-US" sz="1400" spc="-1" strike="noStrike">
                <a:solidFill>
                  <a:srgbClr val="000000"/>
                </a:solidFill>
                <a:latin typeface="Arial"/>
              </a:rPr>
              <a:t>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a:t>
            </a:r>
            <a:r>
              <a:rPr b="0" lang="en-US" sz="1400" spc="-1" strike="noStrike">
                <a:solidFill>
                  <a:srgbClr val="000000"/>
                </a:solidFill>
                <a:latin typeface="Arial"/>
              </a:rPr>
              <a:t>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a:t>
            </a:r>
            <a:r>
              <a:rPr b="0" lang="en-US" sz="1400" spc="-1" strike="noStrike">
                <a:solidFill>
                  <a:srgbClr val="000000"/>
                </a:solidFill>
                <a:latin typeface="Arial"/>
              </a:rPr>
              <a:t>Outline </a:t>
            </a:r>
            <a:r>
              <a:rPr b="0" lang="en-US" sz="1400" spc="-1" strike="noStrike">
                <a:solidFill>
                  <a:srgbClr val="000000"/>
                </a:solidFill>
                <a:latin typeface="Arial"/>
              </a:rPr>
              <a:t>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a:t>
            </a:r>
            <a:r>
              <a:rPr b="0" lang="en-US" sz="1400" spc="-1" strike="noStrike">
                <a:solidFill>
                  <a:srgbClr val="000000"/>
                </a:solidFill>
                <a:latin typeface="Arial"/>
              </a:rPr>
              <a:t>Outlin</a:t>
            </a:r>
            <a:r>
              <a:rPr b="0" lang="en-US" sz="1400" spc="-1" strike="noStrike">
                <a:solidFill>
                  <a:srgbClr val="000000"/>
                </a:solidFill>
                <a:latin typeface="Arial"/>
              </a:rPr>
              <a:t>e </a:t>
            </a:r>
            <a:r>
              <a:rPr b="0" lang="en-US" sz="1400" spc="-1" strike="noStrike">
                <a:solidFill>
                  <a:srgbClr val="000000"/>
                </a:solidFill>
                <a:latin typeface="Arial"/>
              </a:rPr>
              <a:t>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if</a:t>
            </a:r>
            <a:r>
              <a:rPr b="0" lang="en-US" sz="2000" spc="-1" strike="noStrike">
                <a:solidFill>
                  <a:srgbClr val="000000"/>
                </a:solidFill>
                <a:latin typeface="Arial"/>
              </a:rPr>
              <a:t>t</a:t>
            </a:r>
            <a:r>
              <a:rPr b="0" lang="en-US" sz="2000" spc="-1" strike="noStrike">
                <a:solidFill>
                  <a:srgbClr val="000000"/>
                </a:solidFill>
                <a:latin typeface="Arial"/>
              </a:rPr>
              <a:t>h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 name="Google Shape;6;p15" descr="C0-HD-TOP.png"/>
          <p:cNvPicPr/>
          <p:nvPr/>
        </p:nvPicPr>
        <p:blipFill>
          <a:blip r:embed="rId2"/>
          <a:stretch/>
        </p:blipFill>
        <p:spPr>
          <a:xfrm>
            <a:off x="0" y="0"/>
            <a:ext cx="12191760" cy="1441080"/>
          </a:xfrm>
          <a:prstGeom prst="rect">
            <a:avLst/>
          </a:prstGeom>
          <a:ln w="0">
            <a:noFill/>
          </a:ln>
        </p:spPr>
      </p:pic>
      <p:sp>
        <p:nvSpPr>
          <p:cNvPr id="44" name="PlaceHolder 1"/>
          <p:cNvSpPr>
            <a:spLocks noGrp="1"/>
          </p:cNvSpPr>
          <p:nvPr>
            <p:ph type="title"/>
          </p:nvPr>
        </p:nvSpPr>
        <p:spPr>
          <a:xfrm>
            <a:off x="2895480" y="764280"/>
            <a:ext cx="8610120" cy="1292760"/>
          </a:xfrm>
          <a:prstGeom prst="rect">
            <a:avLst/>
          </a:prstGeom>
          <a:noFill/>
          <a:ln w="0">
            <a:noFill/>
          </a:ln>
        </p:spPr>
        <p:txBody>
          <a:bodyPr anchor="ctr">
            <a:normAutofit/>
          </a:bodyPr>
          <a:p>
            <a:r>
              <a:rPr b="0" lang="en-US" sz="4000" spc="-1" strike="noStrike">
                <a:solidFill>
                  <a:srgbClr val="000000"/>
                </a:solidFill>
                <a:latin typeface="Arial"/>
              </a:rPr>
              <a:t>Click to edit </a:t>
            </a:r>
            <a:r>
              <a:rPr b="0" lang="en-US" sz="4000" spc="-1" strike="noStrike">
                <a:solidFill>
                  <a:srgbClr val="000000"/>
                </a:solidFill>
                <a:latin typeface="Arial"/>
              </a:rPr>
              <a:t>the title text </a:t>
            </a:r>
            <a:r>
              <a:rPr b="0" lang="en-US" sz="4000" spc="-1" strike="noStrike">
                <a:solidFill>
                  <a:srgbClr val="000000"/>
                </a:solidFill>
                <a:latin typeface="Arial"/>
              </a:rPr>
              <a:t>format</a:t>
            </a:r>
            <a:endParaRPr b="0" lang="en-US" sz="4000" spc="-1" strike="noStrike">
              <a:solidFill>
                <a:srgbClr val="000000"/>
              </a:solidFill>
              <a:latin typeface="Arial"/>
            </a:endParaRPr>
          </a:p>
        </p:txBody>
      </p:sp>
      <p:sp>
        <p:nvSpPr>
          <p:cNvPr id="45" name="PlaceHolder 2"/>
          <p:cNvSpPr>
            <a:spLocks noGrp="1"/>
          </p:cNvSpPr>
          <p:nvPr>
            <p:ph type="body"/>
          </p:nvPr>
        </p:nvSpPr>
        <p:spPr>
          <a:xfrm>
            <a:off x="685800" y="2194560"/>
            <a:ext cx="10820160" cy="4023720"/>
          </a:xfrm>
          <a:prstGeom prst="rect">
            <a:avLst/>
          </a:prstGeom>
          <a:noFill/>
          <a:ln w="0">
            <a:noFill/>
          </a:ln>
        </p:spPr>
        <p:txBody>
          <a:bodyPr anchor="t">
            <a:normAutofit/>
          </a:bodyPr>
          <a:p>
            <a:pPr marL="432000" indent="-324000">
              <a:spcBef>
                <a:spcPts val="1417"/>
              </a:spcBef>
              <a:buClr>
                <a:srgbClr val="ffffff"/>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46" name="PlaceHolder 3"/>
          <p:cNvSpPr>
            <a:spLocks noGrp="1"/>
          </p:cNvSpPr>
          <p:nvPr>
            <p:ph type="dt" idx="4"/>
          </p:nvPr>
        </p:nvSpPr>
        <p:spPr>
          <a:xfrm>
            <a:off x="8595360" y="6356520"/>
            <a:ext cx="2910600" cy="36468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7" name="PlaceHolder 4"/>
          <p:cNvSpPr>
            <a:spLocks noGrp="1"/>
          </p:cNvSpPr>
          <p:nvPr>
            <p:ph type="ftr" idx="5"/>
          </p:nvPr>
        </p:nvSpPr>
        <p:spPr>
          <a:xfrm>
            <a:off x="685800" y="6355800"/>
            <a:ext cx="77720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8" name="PlaceHolder 5"/>
          <p:cNvSpPr>
            <a:spLocks noGrp="1"/>
          </p:cNvSpPr>
          <p:nvPr>
            <p:ph type="sldNum" idx="6"/>
          </p:nvPr>
        </p:nvSpPr>
        <p:spPr>
          <a:xfrm>
            <a:off x="8763120" y="380880"/>
            <a:ext cx="2742840" cy="364680"/>
          </a:xfrm>
          <a:prstGeom prst="rect">
            <a:avLst/>
          </a:prstGeom>
          <a:noFill/>
          <a:ln w="0">
            <a:noFill/>
          </a:ln>
        </p:spPr>
        <p:txBody>
          <a:bodyPr anchor="ctr">
            <a:noAutofit/>
          </a:bodyPr>
          <a:lstStyle>
            <a:lvl1pPr algn="r">
              <a:lnSpc>
                <a:spcPct val="100000"/>
              </a:lnSpc>
              <a:buNone/>
              <a:tabLst>
                <a:tab algn="l" pos="0"/>
              </a:tabLst>
              <a:defRPr b="0" lang="en-US" sz="1050" spc="-1" strike="noStrike">
                <a:solidFill>
                  <a:srgbClr val="ffffff"/>
                </a:solidFill>
                <a:latin typeface="Century Gothic"/>
                <a:ea typeface="Century Gothic"/>
              </a:defRPr>
            </a:lvl1pPr>
          </a:lstStyle>
          <a:p>
            <a:pPr algn="r">
              <a:lnSpc>
                <a:spcPct val="100000"/>
              </a:lnSpc>
              <a:buNone/>
              <a:tabLst>
                <a:tab algn="l" pos="0"/>
              </a:tabLst>
            </a:pPr>
            <a:fld id="{1055B3B0-2789-450F-B021-A9529FCAA127}" type="slidenum">
              <a:rPr b="0" lang="en-US" sz="1050" spc="-1" strike="noStrike">
                <a:solidFill>
                  <a:srgbClr val="ffffff"/>
                </a:solidFill>
                <a:latin typeface="Century Gothic"/>
                <a:ea typeface="Century Gothic"/>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audio" Target="../media/media5.mp3"/><Relationship Id="rId3" Type="http://schemas.microsoft.com/office/2007/relationships/media" Target="../media/media5.mp3"/><Relationship Id="rId4" Type="http://schemas.openxmlformats.org/officeDocument/2006/relationships/image" Target="../media/image6.png"/><Relationship Id="rId5"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audio" Target="../media/media34.mp3"/><Relationship Id="rId3" Type="http://schemas.microsoft.com/office/2007/relationships/media" Target="../media/media34.mp3"/><Relationship Id="rId4" Type="http://schemas.openxmlformats.org/officeDocument/2006/relationships/image" Target="../media/image35.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audio" Target="../media/media37.mp3"/><Relationship Id="rId3" Type="http://schemas.microsoft.com/office/2007/relationships/media" Target="../media/media37.mp3"/><Relationship Id="rId4" Type="http://schemas.openxmlformats.org/officeDocument/2006/relationships/image" Target="../media/image38.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audio" Target="../media/media40.mp3"/><Relationship Id="rId3" Type="http://schemas.microsoft.com/office/2007/relationships/media" Target="../media/media40.mp3"/><Relationship Id="rId4" Type="http://schemas.openxmlformats.org/officeDocument/2006/relationships/image" Target="../media/image41.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audio" Target="../media/media43.mp3"/><Relationship Id="rId3" Type="http://schemas.microsoft.com/office/2007/relationships/media" Target="../media/media43.mp3"/><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audio" Target="../media/media46.mp3"/><Relationship Id="rId3" Type="http://schemas.microsoft.com/office/2007/relationships/media" Target="../media/media46.mp3"/><Relationship Id="rId4" Type="http://schemas.openxmlformats.org/officeDocument/2006/relationships/image" Target="../media/image47.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audio" Target="../media/media9.mp3"/><Relationship Id="rId4" Type="http://schemas.microsoft.com/office/2007/relationships/media" Target="../media/media9.mp3"/><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audio" Target="../media/media12.mp3"/><Relationship Id="rId3" Type="http://schemas.microsoft.com/office/2007/relationships/media" Target="../media/media12.mp3"/><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audio" Target="../media/media15.mp3"/><Relationship Id="rId3" Type="http://schemas.microsoft.com/office/2007/relationships/media" Target="../media/media15.mp3"/><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audio" Target="../media/media18.mp3"/><Relationship Id="rId3" Type="http://schemas.microsoft.com/office/2007/relationships/media" Target="../media/media18.mp3"/><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audio" Target="../media/media21.mp3"/><Relationship Id="rId3" Type="http://schemas.microsoft.com/office/2007/relationships/media" Target="../media/media21.mp3"/><Relationship Id="rId4" Type="http://schemas.openxmlformats.org/officeDocument/2006/relationships/image" Target="../media/image22.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audio" Target="../media/media24.mp3"/><Relationship Id="rId3" Type="http://schemas.microsoft.com/office/2007/relationships/media" Target="../media/media24.mp3"/><Relationship Id="rId4" Type="http://schemas.openxmlformats.org/officeDocument/2006/relationships/image" Target="../media/image25.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audio" Target="../media/media27.mp3"/><Relationship Id="rId3" Type="http://schemas.microsoft.com/office/2007/relationships/media" Target="../media/media27.mp3"/><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audio" Target="../media/media31.mp3"/><Relationship Id="rId4" Type="http://schemas.microsoft.com/office/2007/relationships/media" Target="../media/media31.mp3"/><Relationship Id="rId5" Type="http://schemas.openxmlformats.org/officeDocument/2006/relationships/image" Target="../media/image32.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1371600" y="1790280"/>
            <a:ext cx="9448560" cy="1824840"/>
          </a:xfrm>
          <a:prstGeom prst="rect">
            <a:avLst/>
          </a:prstGeom>
          <a:noFill/>
          <a:ln w="0">
            <a:noFill/>
          </a:ln>
        </p:spPr>
        <p:txBody>
          <a:bodyPr anchor="b">
            <a:normAutofit/>
          </a:bodyPr>
          <a:p>
            <a:pPr>
              <a:lnSpc>
                <a:spcPct val="90000"/>
              </a:lnSpc>
              <a:buNone/>
              <a:tabLst>
                <a:tab algn="l" pos="0"/>
              </a:tabLst>
            </a:pPr>
            <a:r>
              <a:rPr b="0" lang="en-US" sz="6000" spc="-1" strike="noStrike">
                <a:solidFill>
                  <a:srgbClr val="ffffff"/>
                </a:solidFill>
                <a:latin typeface="Century Gothic"/>
                <a:ea typeface="Century Gothic"/>
              </a:rPr>
              <a:t>Green </a:t>
            </a:r>
            <a:r>
              <a:rPr b="0" lang="en-US" sz="6000" spc="-1" strike="noStrike">
                <a:solidFill>
                  <a:srgbClr val="ffffff"/>
                </a:solidFill>
                <a:latin typeface="Century Gothic"/>
                <a:ea typeface="Century Gothic"/>
              </a:rPr>
              <a:t>Pace</a:t>
            </a:r>
            <a:endParaRPr b="0" lang="en-US" sz="6000" spc="-1" strike="noStrike">
              <a:solidFill>
                <a:srgbClr val="000000"/>
              </a:solidFill>
              <a:latin typeface="Arial"/>
            </a:endParaRPr>
          </a:p>
        </p:txBody>
      </p:sp>
      <p:sp>
        <p:nvSpPr>
          <p:cNvPr id="86" name="PlaceHolder 2"/>
          <p:cNvSpPr>
            <a:spLocks noGrp="1"/>
          </p:cNvSpPr>
          <p:nvPr>
            <p:ph type="subTitle"/>
          </p:nvPr>
        </p:nvSpPr>
        <p:spPr>
          <a:xfrm>
            <a:off x="1371600" y="3632040"/>
            <a:ext cx="9448560" cy="1561320"/>
          </a:xfrm>
          <a:prstGeom prst="rect">
            <a:avLst/>
          </a:prstGeom>
          <a:noFill/>
          <a:ln w="0">
            <a:noFill/>
          </a:ln>
        </p:spPr>
        <p:txBody>
          <a:bodyPr anchor="t">
            <a:normAutofit/>
          </a:bodyPr>
          <a:p>
            <a:pPr>
              <a:lnSpc>
                <a:spcPct val="70000"/>
              </a:lnSpc>
              <a:buNone/>
              <a:tabLst>
                <a:tab algn="l" pos="0"/>
              </a:tabLst>
            </a:pPr>
            <a:r>
              <a:rPr b="0" lang="en-US" sz="1850" spc="-1" strike="noStrike">
                <a:solidFill>
                  <a:srgbClr val="ffffff"/>
                </a:solidFill>
                <a:latin typeface="Century Gothic"/>
                <a:ea typeface="Century Gothic"/>
              </a:rPr>
              <a:t>Security Policy </a:t>
            </a:r>
            <a:r>
              <a:rPr b="0" lang="en-US" sz="1850" spc="-1" strike="noStrike">
                <a:solidFill>
                  <a:srgbClr val="ffffff"/>
                </a:solidFill>
                <a:latin typeface="Century Gothic"/>
                <a:ea typeface="Century Gothic"/>
              </a:rPr>
              <a:t>Presentation</a:t>
            </a:r>
            <a:endParaRPr b="0" lang="en-US" sz="1850" spc="-1" strike="noStrike">
              <a:latin typeface="Arial"/>
            </a:endParaRPr>
          </a:p>
          <a:p>
            <a:pPr>
              <a:lnSpc>
                <a:spcPct val="70000"/>
              </a:lnSpc>
              <a:spcBef>
                <a:spcPts val="1001"/>
              </a:spcBef>
              <a:buNone/>
              <a:tabLst>
                <a:tab algn="l" pos="0"/>
              </a:tabLst>
            </a:pPr>
            <a:r>
              <a:rPr b="0" lang="en-US" sz="1850" spc="-1" strike="noStrike">
                <a:solidFill>
                  <a:srgbClr val="ffffff"/>
                </a:solidFill>
                <a:latin typeface="Century Gothic"/>
                <a:ea typeface="Century Gothic"/>
              </a:rPr>
              <a:t>Developer: Francis </a:t>
            </a:r>
            <a:r>
              <a:rPr b="0" lang="en-US" sz="1850" spc="-1" strike="noStrike">
                <a:solidFill>
                  <a:srgbClr val="ffffff"/>
                </a:solidFill>
                <a:latin typeface="Century Gothic"/>
                <a:ea typeface="Century Gothic"/>
              </a:rPr>
              <a:t>Cottrell-Eshaghi</a:t>
            </a:r>
            <a:endParaRPr b="0" lang="en-US" sz="1850" spc="-1" strike="noStrike">
              <a:latin typeface="Arial"/>
            </a:endParaRPr>
          </a:p>
          <a:p>
            <a:pPr>
              <a:lnSpc>
                <a:spcPct val="70000"/>
              </a:lnSpc>
              <a:spcBef>
                <a:spcPts val="1001"/>
              </a:spcBef>
              <a:buNone/>
              <a:tabLst>
                <a:tab algn="l" pos="0"/>
              </a:tabLst>
            </a:pPr>
            <a:endParaRPr b="0" lang="en-US" sz="1850" spc="-1" strike="noStrike">
              <a:latin typeface="Arial"/>
            </a:endParaRPr>
          </a:p>
          <a:p>
            <a:pPr>
              <a:lnSpc>
                <a:spcPct val="70000"/>
              </a:lnSpc>
              <a:spcBef>
                <a:spcPts val="1001"/>
              </a:spcBef>
              <a:buNone/>
              <a:tabLst>
                <a:tab algn="l" pos="0"/>
              </a:tabLst>
            </a:pPr>
            <a:endParaRPr b="0" lang="en-US" sz="2000" spc="-1" strike="noStrike">
              <a:latin typeface="Arial"/>
            </a:endParaRPr>
          </a:p>
        </p:txBody>
      </p:sp>
      <p:pic>
        <p:nvPicPr>
          <p:cNvPr id="87" name="Google Shape;146;p1" descr="Green Pace logo"/>
          <p:cNvPicPr/>
          <p:nvPr/>
        </p:nvPicPr>
        <p:blipFill>
          <a:blip r:embed="rId1"/>
          <a:stretch/>
        </p:blipFill>
        <p:spPr>
          <a:xfrm>
            <a:off x="7440840" y="659880"/>
            <a:ext cx="2921040" cy="3786480"/>
          </a:xfrm>
          <a:prstGeom prst="rect">
            <a:avLst/>
          </a:prstGeom>
          <a:ln w="0">
            <a:noFill/>
          </a:ln>
        </p:spPr>
      </p:pic>
      <p:pic>
        <p:nvPicPr>
          <p:cNvPr id="88"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980720" y="-37836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TOOLS</a:t>
            </a:r>
            <a:endParaRPr b="0" lang="en-US" sz="4000" spc="-1" strike="noStrike">
              <a:solidFill>
                <a:srgbClr val="000000"/>
              </a:solidFill>
              <a:latin typeface="Arial"/>
            </a:endParaRPr>
          </a:p>
        </p:txBody>
      </p:sp>
      <p:pic>
        <p:nvPicPr>
          <p:cNvPr id="124" name="Google Shape;211;p10" descr="Green Pace logo"/>
          <p:cNvPicPr/>
          <p:nvPr/>
        </p:nvPicPr>
        <p:blipFill>
          <a:blip r:embed="rId1"/>
          <a:stretch/>
        </p:blipFill>
        <p:spPr>
          <a:xfrm>
            <a:off x="11084040" y="5440680"/>
            <a:ext cx="886320" cy="1148760"/>
          </a:xfrm>
          <a:prstGeom prst="rect">
            <a:avLst/>
          </a:prstGeom>
          <a:ln w="0">
            <a:noFill/>
          </a:ln>
        </p:spPr>
      </p:pic>
      <p:graphicFrame>
        <p:nvGraphicFramePr>
          <p:cNvPr id="125" name=""/>
          <p:cNvGraphicFramePr/>
          <p:nvPr/>
        </p:nvGraphicFramePr>
        <p:xfrm>
          <a:off x="1828800" y="685800"/>
          <a:ext cx="8458200" cy="5943600"/>
        </p:xfrm>
        <a:graphic>
          <a:graphicData uri="http://schemas.openxmlformats.org/drawingml/2006/table">
            <a:tbl>
              <a:tblPr/>
              <a:tblGrid>
                <a:gridCol w="2818440"/>
                <a:gridCol w="2818440"/>
                <a:gridCol w="2821320"/>
              </a:tblGrid>
              <a:tr h="1187640">
                <a:tc>
                  <a:txBody>
                    <a:bodyPr lIns="90000" rIns="90000" tIns="46800" bIns="46800" anchor="t">
                      <a:noAutofit/>
                    </a:bodyPr>
                    <a:p>
                      <a:r>
                        <a:rPr b="0" lang="en-US" sz="1800" spc="-1" strike="noStrike">
                          <a:latin typeface="Arial"/>
                        </a:rPr>
                        <a:t>Planning and Coding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Git</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Version control and collaboration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87640">
                <a:tc>
                  <a:txBody>
                    <a:bodyPr lIns="90000" rIns="90000" tIns="46800" bIns="46800" anchor="t">
                      <a:noAutofit/>
                    </a:bodyPr>
                    <a:p>
                      <a:r>
                        <a:rPr b="0" lang="en-US" sz="1800" spc="-1" strike="noStrike">
                          <a:latin typeface="Arial"/>
                        </a:rPr>
                        <a:t>Build and Test</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Jenkins, CppCheck, Clang Static Analyzer</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Continuous Integration, static analysis, automated testing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87640">
                <a:tc>
                  <a:txBody>
                    <a:bodyPr lIns="90000" rIns="90000" tIns="46800" bIns="46800" anchor="t">
                      <a:noAutofit/>
                    </a:bodyPr>
                    <a:p>
                      <a:r>
                        <a:rPr b="0" lang="en-US" sz="1800" spc="-1" strike="noStrike">
                          <a:latin typeface="Arial"/>
                        </a:rPr>
                        <a:t>Security Scanning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PC-lint Plus, FlawFinder, Coverity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Identify vulnerabilities, enforce coding standards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187640">
                <a:tc>
                  <a:txBody>
                    <a:bodyPr lIns="90000" rIns="90000" tIns="46800" bIns="46800" anchor="t">
                      <a:noAutofit/>
                    </a:bodyPr>
                    <a:p>
                      <a:r>
                        <a:rPr b="0" lang="en-US" sz="1800" spc="-1" strike="noStrike">
                          <a:latin typeface="Arial"/>
                        </a:rPr>
                        <a:t>Deployment</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Docker, Kubernetes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Continuous Deployment, containerization, orchestration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93040">
                <a:tc>
                  <a:txBody>
                    <a:bodyPr lIns="90000" rIns="90000" tIns="46800" bIns="46800" anchor="t">
                      <a:noAutofit/>
                    </a:bodyPr>
                    <a:p>
                      <a:r>
                        <a:rPr b="0" lang="en-US" sz="1800" spc="-1" strike="noStrike">
                          <a:latin typeface="Arial"/>
                        </a:rPr>
                        <a:t>Monitoring and Feedback</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Prometheus, Grafana, ELK Stack</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Performance monitoring, logging, alerting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26"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219680" y="-37836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RISKS AND BENEFITS</a:t>
            </a:r>
            <a:endParaRPr b="0" lang="en-US" sz="4000" spc="-1" strike="noStrike">
              <a:solidFill>
                <a:srgbClr val="000000"/>
              </a:solidFill>
              <a:latin typeface="Arial"/>
            </a:endParaRPr>
          </a:p>
        </p:txBody>
      </p:sp>
      <p:pic>
        <p:nvPicPr>
          <p:cNvPr id="128" name="Google Shape;218;p11" descr="Green Pace logo"/>
          <p:cNvPicPr/>
          <p:nvPr/>
        </p:nvPicPr>
        <p:blipFill>
          <a:blip r:embed="rId1"/>
          <a:stretch/>
        </p:blipFill>
        <p:spPr>
          <a:xfrm>
            <a:off x="11084040" y="5440680"/>
            <a:ext cx="886320" cy="1148760"/>
          </a:xfrm>
          <a:prstGeom prst="rect">
            <a:avLst/>
          </a:prstGeom>
          <a:ln w="0">
            <a:noFill/>
          </a:ln>
        </p:spPr>
      </p:pic>
      <p:graphicFrame>
        <p:nvGraphicFramePr>
          <p:cNvPr id="129" name=""/>
          <p:cNvGraphicFramePr/>
          <p:nvPr/>
        </p:nvGraphicFramePr>
        <p:xfrm>
          <a:off x="914400" y="512640"/>
          <a:ext cx="9829800" cy="6116760"/>
        </p:xfrm>
        <a:graphic>
          <a:graphicData uri="http://schemas.openxmlformats.org/drawingml/2006/table">
            <a:tbl>
              <a:tblPr/>
              <a:tblGrid>
                <a:gridCol w="2210040"/>
                <a:gridCol w="7619760"/>
              </a:tblGrid>
              <a:tr h="1018800">
                <a:tc>
                  <a:txBody>
                    <a:bodyPr lIns="90000" rIns="90000" tIns="46800" bIns="46800" anchor="t">
                      <a:noAutofit/>
                    </a:bodyPr>
                    <a:p>
                      <a:r>
                        <a:rPr b="0" lang="en-US" sz="1800" spc="-1" strike="noStrike">
                          <a:latin typeface="Arial"/>
                        </a:rPr>
                        <a:t>Problems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Inadequate use of security protocols</a:t>
                      </a:r>
                      <a:endParaRPr b="0" lang="en-US" sz="1800" spc="-1" strike="noStrike">
                        <a:latin typeface="Arial"/>
                      </a:endParaRPr>
                    </a:p>
                    <a:p>
                      <a:r>
                        <a:rPr b="0" lang="en-US" sz="1800" spc="-1" strike="noStrike">
                          <a:latin typeface="Arial"/>
                        </a:rPr>
                        <a:t>Potential weaknesses brought on by a delay in updating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018800">
                <a:tc>
                  <a:txBody>
                    <a:bodyPr lIns="90000" rIns="90000" tIns="46800" bIns="46800" anchor="t">
                      <a:noAutofit/>
                    </a:bodyPr>
                    <a:p>
                      <a:r>
                        <a:rPr b="0" lang="en-US" sz="1800" spc="-1" strike="noStrike">
                          <a:latin typeface="Arial"/>
                        </a:rPr>
                        <a:t>Solutions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Integration of absent policies as soon as possible</a:t>
                      </a:r>
                      <a:endParaRPr b="0" lang="en-US" sz="1800" spc="-1" strike="noStrike">
                        <a:latin typeface="Arial"/>
                      </a:endParaRPr>
                    </a:p>
                    <a:p>
                      <a:r>
                        <a:rPr b="0" lang="en-US" sz="1800" spc="-1" strike="noStrike">
                          <a:latin typeface="Arial"/>
                        </a:rPr>
                        <a:t>routine checks and upgrades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018800">
                <a:tc>
                  <a:txBody>
                    <a:bodyPr lIns="90000" rIns="90000" tIns="46800" bIns="46800" anchor="t">
                      <a:noAutofit/>
                    </a:bodyPr>
                    <a:p>
                      <a:r>
                        <a:rPr b="0" lang="en-US" sz="1800" spc="-1" strike="noStrike">
                          <a:latin typeface="Arial"/>
                        </a:rPr>
                        <a:t>Act Now</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Advantages: Better security and a lower chance of breaches</a:t>
                      </a:r>
                      <a:endParaRPr b="0" lang="en-US" sz="1800" spc="-1" strike="noStrike">
                        <a:latin typeface="Arial"/>
                      </a:endParaRPr>
                    </a:p>
                    <a:p>
                      <a:r>
                        <a:rPr b="0" lang="en-US" sz="1800" spc="-1" strike="noStrike">
                          <a:latin typeface="Arial"/>
                        </a:rPr>
                        <a:t>Risks: Temporary interference with the implementation process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018800">
                <a:tc>
                  <a:txBody>
                    <a:bodyPr lIns="90000" rIns="90000" tIns="46800" bIns="46800" anchor="t">
                      <a:noAutofit/>
                    </a:bodyPr>
                    <a:p>
                      <a:r>
                        <a:rPr b="0" lang="en-US" sz="1800" spc="-1" strike="noStrike">
                          <a:latin typeface="Arial"/>
                        </a:rPr>
                        <a:t>Wait</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Dangers: Enhanced vulnerability to assaults and non-adherence</a:t>
                      </a:r>
                      <a:endParaRPr b="0" lang="en-US" sz="1800" spc="-1" strike="noStrike">
                        <a:latin typeface="Arial"/>
                      </a:endParaRPr>
                    </a:p>
                    <a:p>
                      <a:r>
                        <a:rPr b="0" lang="en-US" sz="1800" spc="-1" strike="noStrike">
                          <a:latin typeface="Arial"/>
                        </a:rPr>
                        <a:t>Advantages: Transient operational stability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018800">
                <a:tc>
                  <a:txBody>
                    <a:bodyPr lIns="90000" rIns="90000" tIns="46800" bIns="46800" anchor="t">
                      <a:noAutofit/>
                    </a:bodyPr>
                    <a:p>
                      <a:r>
                        <a:rPr b="0" lang="en-US" sz="1800" spc="-1" strike="noStrike">
                          <a:latin typeface="Arial"/>
                        </a:rPr>
                        <a:t>Strategy Gaps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Absence of threat monitoring in real time</a:t>
                      </a:r>
                      <a:endParaRPr b="0" lang="en-US" sz="1800" spc="-1" strike="noStrike">
                        <a:latin typeface="Arial"/>
                      </a:endParaRPr>
                    </a:p>
                    <a:p>
                      <a:r>
                        <a:rPr b="0" lang="en-US" sz="1800" spc="-1" strike="noStrike">
                          <a:latin typeface="Arial"/>
                        </a:rPr>
                        <a:t>inadequate strategy for incident reaction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022760">
                <a:tc>
                  <a:txBody>
                    <a:bodyPr lIns="90000" rIns="90000" tIns="46800" bIns="46800" anchor="t">
                      <a:noAutofit/>
                    </a:bodyPr>
                    <a:p>
                      <a:r>
                        <a:rPr b="0" lang="en-US" sz="1800" spc="-1" strike="noStrike">
                          <a:latin typeface="Arial"/>
                        </a:rPr>
                        <a:t>Recommended Steps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Use tools for real-time monitoring</a:t>
                      </a:r>
                      <a:endParaRPr b="0" lang="en-US" sz="1800" spc="-1" strike="noStrike">
                        <a:latin typeface="Arial"/>
                      </a:endParaRPr>
                    </a:p>
                    <a:p>
                      <a:r>
                        <a:rPr b="0" lang="en-US" sz="1800" spc="-1" strike="noStrike">
                          <a:latin typeface="Arial"/>
                        </a:rPr>
                        <a:t>Create and evaluate a plan for handling incidents.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130"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685800" y="-22860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RECOMMENDATIONS</a:t>
            </a:r>
            <a:endParaRPr b="0" lang="en-US" sz="4000" spc="-1" strike="noStrike">
              <a:solidFill>
                <a:srgbClr val="000000"/>
              </a:solidFill>
              <a:latin typeface="Arial"/>
            </a:endParaRPr>
          </a:p>
        </p:txBody>
      </p:sp>
      <p:pic>
        <p:nvPicPr>
          <p:cNvPr id="132" name="Google Shape;225;p12" descr="Green Pace logo"/>
          <p:cNvPicPr/>
          <p:nvPr/>
        </p:nvPicPr>
        <p:blipFill>
          <a:blip r:embed="rId1"/>
          <a:stretch/>
        </p:blipFill>
        <p:spPr>
          <a:xfrm>
            <a:off x="11084040" y="5440680"/>
            <a:ext cx="886320" cy="1148760"/>
          </a:xfrm>
          <a:prstGeom prst="rect">
            <a:avLst/>
          </a:prstGeom>
          <a:ln w="0">
            <a:noFill/>
          </a:ln>
        </p:spPr>
      </p:pic>
      <p:graphicFrame>
        <p:nvGraphicFramePr>
          <p:cNvPr id="133" name=""/>
          <p:cNvGraphicFramePr/>
          <p:nvPr/>
        </p:nvGraphicFramePr>
        <p:xfrm>
          <a:off x="3571200" y="1636200"/>
          <a:ext cx="5075280" cy="3599280"/>
        </p:xfrm>
        <a:graphic>
          <a:graphicData uri="http://schemas.openxmlformats.org/drawingml/2006/table">
            <a:tbl>
              <a:tblPr/>
              <a:tblGrid>
                <a:gridCol w="5075640"/>
              </a:tblGrid>
              <a:tr h="719640">
                <a:tc>
                  <a:txBody>
                    <a:bodyPr lIns="90000" rIns="90000" tIns="46800" bIns="46800" anchor="t">
                      <a:noAutofit/>
                    </a:bodyPr>
                    <a:p>
                      <a:r>
                        <a:rPr b="0" lang="en-US" sz="1800" spc="-1" strike="noStrike">
                          <a:latin typeface="Arial"/>
                        </a:rPr>
                        <a:t>Absence of Real-Time Threat Intelligence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nchor="t">
                      <a:noAutofit/>
                    </a:bodyPr>
                    <a:p>
                      <a:r>
                        <a:rPr b="0" lang="en-US" sz="1800" spc="-1" strike="noStrike">
                          <a:latin typeface="Arial"/>
                        </a:rPr>
                        <a:t>An incomplete plan for responding to incidents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tIns="46800" bIns="46800" anchor="t">
                      <a:noAutofit/>
                    </a:bodyPr>
                    <a:p>
                      <a:endParaRPr b="0" lang="en-US" sz="1800" spc="-1" strike="noStrike">
                        <a:latin typeface="Arial"/>
                      </a:endParaRPr>
                    </a:p>
                    <a:p>
                      <a:r>
                        <a:rPr b="0" lang="en-US" sz="1800" spc="-1" strike="noStrike">
                          <a:latin typeface="Arial"/>
                        </a:rPr>
                        <a:t>Inadequate Controls Over User Access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9640">
                <a:tc>
                  <a:txBody>
                    <a:bodyPr lIns="90000" rIns="90000" tIns="46800" bIns="46800" anchor="t">
                      <a:noAutofit/>
                    </a:bodyPr>
                    <a:p>
                      <a:endParaRPr b="0" lang="en-US" sz="1800" spc="-1" strike="noStrike">
                        <a:latin typeface="Arial"/>
                      </a:endParaRPr>
                    </a:p>
                    <a:p>
                      <a:r>
                        <a:rPr b="0" lang="en-US" sz="1800" spc="-1" strike="noStrike">
                          <a:latin typeface="Arial"/>
                        </a:rPr>
                        <a:t>Restricted Encryption for Active Data</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21080">
                <a:tc>
                  <a:txBody>
                    <a:bodyPr lIns="90000" rIns="90000" tIns="46800" bIns="46800" anchor="t">
                      <a:noAutofit/>
                    </a:bodyPr>
                    <a:p>
                      <a:endParaRPr b="0" lang="en-US" sz="1800" spc="-1" strike="noStrike">
                        <a:latin typeface="Arial"/>
                      </a:endParaRPr>
                    </a:p>
                    <a:p>
                      <a:r>
                        <a:rPr b="0" lang="en-US" sz="1800" spc="-1" strike="noStrike">
                          <a:latin typeface="Arial"/>
                        </a:rPr>
                        <a:t>Inadequate Internet of Things and Mobile Device Coverage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34"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685800" y="-37836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CONCLUSIONS</a:t>
            </a:r>
            <a:endParaRPr b="0" lang="en-US" sz="4000" spc="-1" strike="noStrike">
              <a:solidFill>
                <a:srgbClr val="000000"/>
              </a:solidFill>
              <a:latin typeface="Arial"/>
            </a:endParaRPr>
          </a:p>
        </p:txBody>
      </p:sp>
      <p:pic>
        <p:nvPicPr>
          <p:cNvPr id="136" name="Google Shape;232;p13" descr="Green Pace logo"/>
          <p:cNvPicPr/>
          <p:nvPr/>
        </p:nvPicPr>
        <p:blipFill>
          <a:blip r:embed="rId1"/>
          <a:stretch/>
        </p:blipFill>
        <p:spPr>
          <a:xfrm>
            <a:off x="11084040" y="5440680"/>
            <a:ext cx="886320" cy="1148760"/>
          </a:xfrm>
          <a:prstGeom prst="rect">
            <a:avLst/>
          </a:prstGeom>
          <a:ln w="0">
            <a:noFill/>
          </a:ln>
        </p:spPr>
      </p:pic>
      <p:graphicFrame>
        <p:nvGraphicFramePr>
          <p:cNvPr id="137" name=""/>
          <p:cNvGraphicFramePr/>
          <p:nvPr/>
        </p:nvGraphicFramePr>
        <p:xfrm>
          <a:off x="1143000" y="754920"/>
          <a:ext cx="9144000" cy="5645880"/>
        </p:xfrm>
        <a:graphic>
          <a:graphicData uri="http://schemas.openxmlformats.org/drawingml/2006/table">
            <a:tbl>
              <a:tblPr/>
              <a:tblGrid>
                <a:gridCol w="2362320"/>
                <a:gridCol w="6781680"/>
              </a:tblGrid>
              <a:tr h="1128240">
                <a:tc>
                  <a:txBody>
                    <a:bodyPr lIns="90000" rIns="90000" tIns="46800" bIns="46800" anchor="t">
                      <a:noAutofit/>
                    </a:bodyPr>
                    <a:p>
                      <a:r>
                        <a:rPr b="0" lang="en-US" sz="1800" spc="-1" strike="noStrike">
                          <a:latin typeface="Arial"/>
                        </a:rPr>
                        <a:t>N</a:t>
                      </a:r>
                      <a:r>
                        <a:rPr b="0" lang="en-US" sz="1800" spc="-1" strike="noStrike">
                          <a:latin typeface="Arial"/>
                        </a:rPr>
                        <a:t>I</a:t>
                      </a:r>
                      <a:r>
                        <a:rPr b="0" lang="en-US" sz="1800" spc="-1" strike="noStrike">
                          <a:latin typeface="Arial"/>
                        </a:rPr>
                        <a:t>S</a:t>
                      </a:r>
                      <a:r>
                        <a:rPr b="0" lang="en-US" sz="1800" spc="-1" strike="noStrike">
                          <a:latin typeface="Arial"/>
                        </a:rPr>
                        <a:t>T</a:t>
                      </a:r>
                      <a:r>
                        <a:rPr b="0" lang="en-US" sz="1800" spc="-1" strike="noStrike">
                          <a:latin typeface="Arial"/>
                        </a:rPr>
                        <a:t> </a:t>
                      </a:r>
                      <a:r>
                        <a:rPr b="0" lang="en-US" sz="1800" spc="-1" strike="noStrike">
                          <a:latin typeface="Arial"/>
                        </a:rPr>
                        <a:t>C</a:t>
                      </a:r>
                      <a:r>
                        <a:rPr b="0" lang="en-US" sz="1800" spc="-1" strike="noStrike">
                          <a:latin typeface="Arial"/>
                        </a:rPr>
                        <a:t>y</a:t>
                      </a:r>
                      <a:r>
                        <a:rPr b="0" lang="en-US" sz="1800" spc="-1" strike="noStrike">
                          <a:latin typeface="Arial"/>
                        </a:rPr>
                        <a:t>b</a:t>
                      </a:r>
                      <a:r>
                        <a:rPr b="0" lang="en-US" sz="1800" spc="-1" strike="noStrike">
                          <a:latin typeface="Arial"/>
                        </a:rPr>
                        <a:t>e</a:t>
                      </a:r>
                      <a:r>
                        <a:rPr b="0" lang="en-US" sz="1800" spc="-1" strike="noStrike">
                          <a:latin typeface="Arial"/>
                        </a:rPr>
                        <a:t>r</a:t>
                      </a:r>
                      <a:r>
                        <a:rPr b="0" lang="en-US" sz="1800" spc="-1" strike="noStrike">
                          <a:latin typeface="Arial"/>
                        </a:rPr>
                        <a:t>s</a:t>
                      </a:r>
                      <a:r>
                        <a:rPr b="0" lang="en-US" sz="1800" spc="-1" strike="noStrike">
                          <a:latin typeface="Arial"/>
                        </a:rPr>
                        <a:t>e</a:t>
                      </a:r>
                      <a:r>
                        <a:rPr b="0" lang="en-US" sz="1800" spc="-1" strike="noStrike">
                          <a:latin typeface="Arial"/>
                        </a:rPr>
                        <a:t>c</a:t>
                      </a:r>
                      <a:r>
                        <a:rPr b="0" lang="en-US" sz="1800" spc="-1" strike="noStrike">
                          <a:latin typeface="Arial"/>
                        </a:rPr>
                        <a:t>u</a:t>
                      </a:r>
                      <a:r>
                        <a:rPr b="0" lang="en-US" sz="1800" spc="-1" strike="noStrike">
                          <a:latin typeface="Arial"/>
                        </a:rPr>
                        <a:t>r</a:t>
                      </a:r>
                      <a:r>
                        <a:rPr b="0" lang="en-US" sz="1800" spc="-1" strike="noStrike">
                          <a:latin typeface="Arial"/>
                        </a:rPr>
                        <a:t>i</a:t>
                      </a:r>
                      <a:r>
                        <a:rPr b="0" lang="en-US" sz="1800" spc="-1" strike="noStrike">
                          <a:latin typeface="Arial"/>
                        </a:rPr>
                        <a:t>t</a:t>
                      </a:r>
                      <a:r>
                        <a:rPr b="0" lang="en-US" sz="1800" spc="-1" strike="noStrike">
                          <a:latin typeface="Arial"/>
                        </a:rPr>
                        <a:t>y</a:t>
                      </a:r>
                      <a:r>
                        <a:rPr b="0" lang="en-US" sz="1800" spc="-1" strike="noStrike">
                          <a:latin typeface="Arial"/>
                        </a:rPr>
                        <a:t> </a:t>
                      </a:r>
                      <a:r>
                        <a:rPr b="0" lang="en-US" sz="1800" spc="-1" strike="noStrike">
                          <a:latin typeface="Arial"/>
                        </a:rPr>
                        <a:t>F</a:t>
                      </a:r>
                      <a:r>
                        <a:rPr b="0" lang="en-US" sz="1800" spc="-1" strike="noStrike">
                          <a:latin typeface="Arial"/>
                        </a:rPr>
                        <a:t>r</a:t>
                      </a:r>
                      <a:r>
                        <a:rPr b="0" lang="en-US" sz="1800" spc="-1" strike="noStrike">
                          <a:latin typeface="Arial"/>
                        </a:rPr>
                        <a:t>a</a:t>
                      </a:r>
                      <a:r>
                        <a:rPr b="0" lang="en-US" sz="1800" spc="-1" strike="noStrike">
                          <a:latin typeface="Arial"/>
                        </a:rPr>
                        <a:t>m</a:t>
                      </a:r>
                      <a:r>
                        <a:rPr b="0" lang="en-US" sz="1800" spc="-1" strike="noStrike">
                          <a:latin typeface="Arial"/>
                        </a:rPr>
                        <a:t>e</a:t>
                      </a:r>
                      <a:r>
                        <a:rPr b="0" lang="en-US" sz="1800" spc="-1" strike="noStrike">
                          <a:latin typeface="Arial"/>
                        </a:rPr>
                        <a:t>w</a:t>
                      </a:r>
                      <a:r>
                        <a:rPr b="0" lang="en-US" sz="1800" spc="-1" strike="noStrike">
                          <a:latin typeface="Arial"/>
                        </a:rPr>
                        <a:t>o</a:t>
                      </a:r>
                      <a:r>
                        <a:rPr b="0" lang="en-US" sz="1800" spc="-1" strike="noStrike">
                          <a:latin typeface="Arial"/>
                        </a:rPr>
                        <a:t>r</a:t>
                      </a:r>
                      <a:r>
                        <a:rPr b="0" lang="en-US" sz="1800" spc="-1" strike="noStrike">
                          <a:latin typeface="Arial"/>
                        </a:rPr>
                        <a:t>k</a:t>
                      </a:r>
                      <a:r>
                        <a:rPr b="0" lang="en-US" sz="1800" spc="-1" strike="noStrike">
                          <a:latin typeface="Arial"/>
                        </a:rPr>
                        <a:t> </a:t>
                      </a:r>
                      <a:r>
                        <a:rPr b="0" lang="en-US" sz="1800" spc="-1" strike="noStrike">
                          <a:latin typeface="Arial"/>
                        </a:rPr>
                        <a:t>(</a:t>
                      </a:r>
                      <a:r>
                        <a:rPr b="0" lang="en-US" sz="1800" spc="-1" strike="noStrike">
                          <a:latin typeface="Arial"/>
                        </a:rPr>
                        <a:t>C</a:t>
                      </a:r>
                      <a:r>
                        <a:rPr b="0" lang="en-US" sz="1800" spc="-1" strike="noStrike">
                          <a:latin typeface="Arial"/>
                        </a:rPr>
                        <a:t>S</a:t>
                      </a:r>
                      <a:r>
                        <a:rPr b="0" lang="en-US" sz="1800" spc="-1" strike="noStrike">
                          <a:latin typeface="Arial"/>
                        </a:rPr>
                        <a:t>F</a:t>
                      </a:r>
                      <a:r>
                        <a:rPr b="0" lang="en-US" sz="1800" spc="-1" strike="noStrike">
                          <a:latin typeface="Arial"/>
                        </a:rPr>
                        <a:t>)</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thorough risk management for security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28240">
                <a:tc>
                  <a:txBody>
                    <a:bodyPr lIns="90000" rIns="90000" tIns="46800" bIns="46800" anchor="t">
                      <a:noAutofit/>
                    </a:bodyPr>
                    <a:p>
                      <a:r>
                        <a:rPr b="0" lang="en-US" sz="1800" spc="-1" strike="noStrike">
                          <a:latin typeface="Arial"/>
                        </a:rPr>
                        <a:t>ISO/IEC 27001</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System for managing information security (ISMS)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28240">
                <a:tc>
                  <a:txBody>
                    <a:bodyPr lIns="90000" rIns="90000" tIns="46800" bIns="46800" anchor="t">
                      <a:noAutofit/>
                    </a:bodyPr>
                    <a:p>
                      <a:r>
                        <a:rPr b="0" lang="en-US" sz="1800" spc="-1" strike="noStrike">
                          <a:latin typeface="Arial"/>
                        </a:rPr>
                        <a:t>CIS Controls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C</a:t>
                      </a:r>
                      <a:r>
                        <a:rPr b="0" lang="en-US" sz="1800" spc="-1" strike="noStrike">
                          <a:latin typeface="Arial"/>
                        </a:rPr>
                        <a:t>y</a:t>
                      </a:r>
                      <a:r>
                        <a:rPr b="0" lang="en-US" sz="1800" spc="-1" strike="noStrike">
                          <a:latin typeface="Arial"/>
                        </a:rPr>
                        <a:t>b</a:t>
                      </a:r>
                      <a:r>
                        <a:rPr b="0" lang="en-US" sz="1800" spc="-1" strike="noStrike">
                          <a:latin typeface="Arial"/>
                        </a:rPr>
                        <a:t>e</a:t>
                      </a:r>
                      <a:r>
                        <a:rPr b="0" lang="en-US" sz="1800" spc="-1" strike="noStrike">
                          <a:latin typeface="Arial"/>
                        </a:rPr>
                        <a:t>r</a:t>
                      </a:r>
                      <a:r>
                        <a:rPr b="0" lang="en-US" sz="1800" spc="-1" strike="noStrike">
                          <a:latin typeface="Arial"/>
                        </a:rPr>
                        <a:t>s</a:t>
                      </a:r>
                      <a:r>
                        <a:rPr b="0" lang="en-US" sz="1800" spc="-1" strike="noStrike">
                          <a:latin typeface="Arial"/>
                        </a:rPr>
                        <a:t>e</a:t>
                      </a:r>
                      <a:r>
                        <a:rPr b="0" lang="en-US" sz="1800" spc="-1" strike="noStrike">
                          <a:latin typeface="Arial"/>
                        </a:rPr>
                        <a:t>c</a:t>
                      </a:r>
                      <a:r>
                        <a:rPr b="0" lang="en-US" sz="1800" spc="-1" strike="noStrike">
                          <a:latin typeface="Arial"/>
                        </a:rPr>
                        <a:t>u</a:t>
                      </a:r>
                      <a:r>
                        <a:rPr b="0" lang="en-US" sz="1800" spc="-1" strike="noStrike">
                          <a:latin typeface="Arial"/>
                        </a:rPr>
                        <a:t>r</a:t>
                      </a:r>
                      <a:r>
                        <a:rPr b="0" lang="en-US" sz="1800" spc="-1" strike="noStrike">
                          <a:latin typeface="Arial"/>
                        </a:rPr>
                        <a:t>i</a:t>
                      </a:r>
                      <a:r>
                        <a:rPr b="0" lang="en-US" sz="1800" spc="-1" strike="noStrike">
                          <a:latin typeface="Arial"/>
                        </a:rPr>
                        <a:t>t</a:t>
                      </a:r>
                      <a:r>
                        <a:rPr b="0" lang="en-US" sz="1800" spc="-1" strike="noStrike">
                          <a:latin typeface="Arial"/>
                        </a:rPr>
                        <a:t>y</a:t>
                      </a:r>
                      <a:r>
                        <a:rPr b="0" lang="en-US" sz="1800" spc="-1" strike="noStrike">
                          <a:latin typeface="Arial"/>
                        </a:rPr>
                        <a:t> </a:t>
                      </a:r>
                      <a:r>
                        <a:rPr b="0" lang="en-US" sz="1800" spc="-1" strike="noStrike">
                          <a:latin typeface="Arial"/>
                        </a:rPr>
                        <a:t>p</a:t>
                      </a:r>
                      <a:r>
                        <a:rPr b="0" lang="en-US" sz="1800" spc="-1" strike="noStrike">
                          <a:latin typeface="Arial"/>
                        </a:rPr>
                        <a:t>r</a:t>
                      </a:r>
                      <a:r>
                        <a:rPr b="0" lang="en-US" sz="1800" spc="-1" strike="noStrike">
                          <a:latin typeface="Arial"/>
                        </a:rPr>
                        <a:t>o</a:t>
                      </a:r>
                      <a:r>
                        <a:rPr b="0" lang="en-US" sz="1800" spc="-1" strike="noStrike">
                          <a:latin typeface="Arial"/>
                        </a:rPr>
                        <a:t>t</a:t>
                      </a:r>
                      <a:r>
                        <a:rPr b="0" lang="en-US" sz="1800" spc="-1" strike="noStrike">
                          <a:latin typeface="Arial"/>
                        </a:rPr>
                        <a:t>e</a:t>
                      </a:r>
                      <a:r>
                        <a:rPr b="0" lang="en-US" sz="1800" spc="-1" strike="noStrike">
                          <a:latin typeface="Arial"/>
                        </a:rPr>
                        <a:t>c</a:t>
                      </a:r>
                      <a:r>
                        <a:rPr b="0" lang="en-US" sz="1800" spc="-1" strike="noStrike">
                          <a:latin typeface="Arial"/>
                        </a:rPr>
                        <a:t>t</a:t>
                      </a:r>
                      <a:r>
                        <a:rPr b="0" lang="en-US" sz="1800" spc="-1" strike="noStrike">
                          <a:latin typeface="Arial"/>
                        </a:rPr>
                        <a:t>i</a:t>
                      </a:r>
                      <a:r>
                        <a:rPr b="0" lang="en-US" sz="1800" spc="-1" strike="noStrike">
                          <a:latin typeface="Arial"/>
                        </a:rPr>
                        <a:t>o</a:t>
                      </a:r>
                      <a:r>
                        <a:rPr b="0" lang="en-US" sz="1800" spc="-1" strike="noStrike">
                          <a:latin typeface="Arial"/>
                        </a:rPr>
                        <a:t>n</a:t>
                      </a:r>
                      <a:r>
                        <a:rPr b="0" lang="en-US" sz="1800" spc="-1" strike="noStrike">
                          <a:latin typeface="Arial"/>
                        </a:rPr>
                        <a:t> </a:t>
                      </a:r>
                      <a:r>
                        <a:rPr b="0" lang="en-US" sz="1800" spc="-1" strike="noStrike">
                          <a:latin typeface="Arial"/>
                        </a:rPr>
                        <a:t>b</a:t>
                      </a:r>
                      <a:r>
                        <a:rPr b="0" lang="en-US" sz="1800" spc="-1" strike="noStrike">
                          <a:latin typeface="Arial"/>
                        </a:rPr>
                        <a:t>e</a:t>
                      </a:r>
                      <a:r>
                        <a:rPr b="0" lang="en-US" sz="1800" spc="-1" strike="noStrike">
                          <a:latin typeface="Arial"/>
                        </a:rPr>
                        <a:t>s</a:t>
                      </a:r>
                      <a:r>
                        <a:rPr b="0" lang="en-US" sz="1800" spc="-1" strike="noStrike">
                          <a:latin typeface="Arial"/>
                        </a:rPr>
                        <a:t>t</a:t>
                      </a:r>
                      <a:r>
                        <a:rPr b="0" lang="en-US" sz="1800" spc="-1" strike="noStrike">
                          <a:latin typeface="Arial"/>
                        </a:rPr>
                        <a:t> </a:t>
                      </a:r>
                      <a:r>
                        <a:rPr b="0" lang="en-US" sz="1800" spc="-1" strike="noStrike">
                          <a:latin typeface="Arial"/>
                        </a:rPr>
                        <a:t>p</a:t>
                      </a:r>
                      <a:r>
                        <a:rPr b="0" lang="en-US" sz="1800" spc="-1" strike="noStrike">
                          <a:latin typeface="Arial"/>
                        </a:rPr>
                        <a:t>r</a:t>
                      </a:r>
                      <a:r>
                        <a:rPr b="0" lang="en-US" sz="1800" spc="-1" strike="noStrike">
                          <a:latin typeface="Arial"/>
                        </a:rPr>
                        <a:t>a</a:t>
                      </a:r>
                      <a:r>
                        <a:rPr b="0" lang="en-US" sz="1800" spc="-1" strike="noStrike">
                          <a:latin typeface="Arial"/>
                        </a:rPr>
                        <a:t>c</a:t>
                      </a:r>
                      <a:r>
                        <a:rPr b="0" lang="en-US" sz="1800" spc="-1" strike="noStrike">
                          <a:latin typeface="Arial"/>
                        </a:rPr>
                        <a:t>t</a:t>
                      </a:r>
                      <a:r>
                        <a:rPr b="0" lang="en-US" sz="1800" spc="-1" strike="noStrike">
                          <a:latin typeface="Arial"/>
                        </a:rPr>
                        <a:t>i</a:t>
                      </a:r>
                      <a:r>
                        <a:rPr b="0" lang="en-US" sz="1800" spc="-1" strike="noStrike">
                          <a:latin typeface="Arial"/>
                        </a:rPr>
                        <a:t>c</a:t>
                      </a:r>
                      <a:r>
                        <a:rPr b="0" lang="en-US" sz="1800" spc="-1" strike="noStrike">
                          <a:latin typeface="Arial"/>
                        </a:rPr>
                        <a:t>e</a:t>
                      </a:r>
                      <a:r>
                        <a:rPr b="0" lang="en-US" sz="1800" spc="-1" strike="noStrike">
                          <a:latin typeface="Arial"/>
                        </a:rPr>
                        <a:t>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128240">
                <a:tc>
                  <a:txBody>
                    <a:bodyPr lIns="90000" rIns="90000" tIns="46800" bIns="46800" anchor="t">
                      <a:noAutofit/>
                    </a:bodyPr>
                    <a:p>
                      <a:r>
                        <a:rPr b="0" lang="en-US" sz="1800" spc="-1" strike="noStrike">
                          <a:latin typeface="Arial"/>
                        </a:rPr>
                        <a:t>OWASP Top 10</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defense against </a:t>
                      </a:r>
                      <a:r>
                        <a:rPr b="0" lang="en-US" sz="1800" spc="-1" strike="noStrike">
                          <a:latin typeface="Arial"/>
                        </a:rPr>
                        <a:t>vulnerabilities in web </a:t>
                      </a:r>
                      <a:r>
                        <a:rPr b="0" lang="en-US" sz="1800" spc="-1" strike="noStrike">
                          <a:latin typeface="Arial"/>
                        </a:rPr>
                        <a:t>applications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32920">
                <a:tc>
                  <a:txBody>
                    <a:bodyPr lIns="90000" rIns="90000" tIns="46800" bIns="46800" anchor="t">
                      <a:noAutofit/>
                    </a:bodyPr>
                    <a:p>
                      <a:r>
                        <a:rPr b="0" lang="en-US" sz="1800" spc="-1" strike="noStrike">
                          <a:latin typeface="Arial"/>
                        </a:rPr>
                        <a:t>Z</a:t>
                      </a:r>
                      <a:r>
                        <a:rPr b="0" lang="en-US" sz="1800" spc="-1" strike="noStrike">
                          <a:latin typeface="Arial"/>
                        </a:rPr>
                        <a:t>e</a:t>
                      </a:r>
                      <a:r>
                        <a:rPr b="0" lang="en-US" sz="1800" spc="-1" strike="noStrike">
                          <a:latin typeface="Arial"/>
                        </a:rPr>
                        <a:t>r</a:t>
                      </a:r>
                      <a:r>
                        <a:rPr b="0" lang="en-US" sz="1800" spc="-1" strike="noStrike">
                          <a:latin typeface="Arial"/>
                        </a:rPr>
                        <a:t>o</a:t>
                      </a:r>
                      <a:r>
                        <a:rPr b="0" lang="en-US" sz="1800" spc="-1" strike="noStrike">
                          <a:latin typeface="Arial"/>
                        </a:rPr>
                        <a:t> </a:t>
                      </a:r>
                      <a:r>
                        <a:rPr b="0" lang="en-US" sz="1800" spc="-1" strike="noStrike">
                          <a:latin typeface="Arial"/>
                        </a:rPr>
                        <a:t>T</a:t>
                      </a:r>
                      <a:r>
                        <a:rPr b="0" lang="en-US" sz="1800" spc="-1" strike="noStrike">
                          <a:latin typeface="Arial"/>
                        </a:rPr>
                        <a:t>r</a:t>
                      </a:r>
                      <a:r>
                        <a:rPr b="0" lang="en-US" sz="1800" spc="-1" strike="noStrike">
                          <a:latin typeface="Arial"/>
                        </a:rPr>
                        <a:t>u</a:t>
                      </a:r>
                      <a:r>
                        <a:rPr b="0" lang="en-US" sz="1800" spc="-1" strike="noStrike">
                          <a:latin typeface="Arial"/>
                        </a:rPr>
                        <a:t>s</a:t>
                      </a:r>
                      <a:r>
                        <a:rPr b="0" lang="en-US" sz="1800" spc="-1" strike="noStrike">
                          <a:latin typeface="Arial"/>
                        </a:rPr>
                        <a:t>t</a:t>
                      </a:r>
                      <a:r>
                        <a:rPr b="0" lang="en-US" sz="1800" spc="-1" strike="noStrike">
                          <a:latin typeface="Arial"/>
                        </a:rPr>
                        <a:t> </a:t>
                      </a:r>
                      <a:r>
                        <a:rPr b="0" lang="en-US" sz="1800" spc="-1" strike="noStrike">
                          <a:latin typeface="Arial"/>
                        </a:rPr>
                        <a:t>A</a:t>
                      </a:r>
                      <a:r>
                        <a:rPr b="0" lang="en-US" sz="1800" spc="-1" strike="noStrike">
                          <a:latin typeface="Arial"/>
                        </a:rPr>
                        <a:t>r</a:t>
                      </a:r>
                      <a:r>
                        <a:rPr b="0" lang="en-US" sz="1800" spc="-1" strike="noStrike">
                          <a:latin typeface="Arial"/>
                        </a:rPr>
                        <a:t>c</a:t>
                      </a:r>
                      <a:r>
                        <a:rPr b="0" lang="en-US" sz="1800" spc="-1" strike="noStrike">
                          <a:latin typeface="Arial"/>
                        </a:rPr>
                        <a:t>h</a:t>
                      </a:r>
                      <a:r>
                        <a:rPr b="0" lang="en-US" sz="1800" spc="-1" strike="noStrike">
                          <a:latin typeface="Arial"/>
                        </a:rPr>
                        <a:t>i</a:t>
                      </a:r>
                      <a:r>
                        <a:rPr b="0" lang="en-US" sz="1800" spc="-1" strike="noStrike">
                          <a:latin typeface="Arial"/>
                        </a:rPr>
                        <a:t>t</a:t>
                      </a:r>
                      <a:r>
                        <a:rPr b="0" lang="en-US" sz="1800" spc="-1" strike="noStrike">
                          <a:latin typeface="Arial"/>
                        </a:rPr>
                        <a:t>e</a:t>
                      </a:r>
                      <a:r>
                        <a:rPr b="0" lang="en-US" sz="1800" spc="-1" strike="noStrike">
                          <a:latin typeface="Arial"/>
                        </a:rPr>
                        <a:t>c</a:t>
                      </a:r>
                      <a:r>
                        <a:rPr b="0" lang="en-US" sz="1800" spc="-1" strike="noStrike">
                          <a:latin typeface="Arial"/>
                        </a:rPr>
                        <a:t>t</a:t>
                      </a:r>
                      <a:r>
                        <a:rPr b="0" lang="en-US" sz="1800" spc="-1" strike="noStrike">
                          <a:latin typeface="Arial"/>
                        </a:rPr>
                        <a:t>u</a:t>
                      </a:r>
                      <a:r>
                        <a:rPr b="0" lang="en-US" sz="1800" spc="-1" strike="noStrike">
                          <a:latin typeface="Arial"/>
                        </a:rPr>
                        <a:t>r</a:t>
                      </a:r>
                      <a:r>
                        <a:rPr b="0" lang="en-US" sz="1800" spc="-1" strike="noStrike">
                          <a:latin typeface="Arial"/>
                        </a:rPr>
                        <a:t>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enhancing network security and access control</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38"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80520" y="-22860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REFERENCES</a:t>
            </a:r>
            <a:endParaRPr b="0" lang="en-US" sz="4000" spc="-1" strike="noStrike">
              <a:solidFill>
                <a:srgbClr val="000000"/>
              </a:solidFill>
              <a:latin typeface="Arial"/>
            </a:endParaRPr>
          </a:p>
        </p:txBody>
      </p:sp>
      <p:pic>
        <p:nvPicPr>
          <p:cNvPr id="140" name="Google Shape;239;p14" descr="Green Pace logo"/>
          <p:cNvPicPr/>
          <p:nvPr/>
        </p:nvPicPr>
        <p:blipFill>
          <a:blip r:embed="rId1"/>
          <a:stretch/>
        </p:blipFill>
        <p:spPr>
          <a:xfrm>
            <a:off x="11084040" y="5440680"/>
            <a:ext cx="886320" cy="1148760"/>
          </a:xfrm>
          <a:prstGeom prst="rect">
            <a:avLst/>
          </a:prstGeom>
          <a:ln w="0">
            <a:noFill/>
          </a:ln>
        </p:spPr>
      </p:pic>
      <p:graphicFrame>
        <p:nvGraphicFramePr>
          <p:cNvPr id="141" name=""/>
          <p:cNvGraphicFramePr/>
          <p:nvPr/>
        </p:nvGraphicFramePr>
        <p:xfrm>
          <a:off x="1143000" y="685800"/>
          <a:ext cx="9601200" cy="5486400"/>
        </p:xfrm>
        <a:graphic>
          <a:graphicData uri="http://schemas.openxmlformats.org/drawingml/2006/table">
            <a:tbl>
              <a:tblPr/>
              <a:tblGrid>
                <a:gridCol w="9601200"/>
              </a:tblGrid>
              <a:tr h="743040">
                <a:tc>
                  <a:txBody>
                    <a:bodyPr lIns="90000" rIns="90000" tIns="46800" bIns="46800" anchor="t">
                      <a:noAutofit/>
                    </a:bodyPr>
                    <a:p>
                      <a:r>
                        <a:rPr b="0" lang="en-US" sz="1800" spc="-1" strike="noStrike">
                          <a:latin typeface="Arial"/>
                          <a:ea typeface="Noto Sans CJK SC"/>
                        </a:rPr>
                        <a:t>CISv7 Controls and Best Practices. (2019). In Cybersecurity Blue Team Toolkit (pp. 235–248). Wiley. https://doi.org/10.1002/9781119552963.ch15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187640">
                <a:tc>
                  <a:txBody>
                    <a:bodyPr lIns="90000" rIns="90000" tIns="46800" bIns="46800" anchor="t">
                      <a:noAutofit/>
                    </a:bodyPr>
                    <a:p>
                      <a:r>
                        <a:rPr b="0" lang="en-US" sz="1800" spc="-1" strike="noStrike">
                          <a:latin typeface="Arial"/>
                          <a:ea typeface="Noto Sans CJK SC"/>
                        </a:rPr>
                        <a:t>Disterer, G. </a:t>
                      </a:r>
                      <a:r>
                        <a:rPr b="0" lang="en-US" sz="1800" spc="-1" strike="noStrike">
                          <a:latin typeface="Arial"/>
                          <a:ea typeface="Noto Sans CJK SC"/>
                        </a:rPr>
                        <a:t>(2013). </a:t>
                      </a:r>
                      <a:r>
                        <a:rPr b="0" lang="en-US" sz="1800" spc="-1" strike="noStrike">
                          <a:latin typeface="Arial"/>
                          <a:ea typeface="Noto Sans CJK SC"/>
                        </a:rPr>
                        <a:t>ISO/IEC </a:t>
                      </a:r>
                      <a:r>
                        <a:rPr b="0" lang="en-US" sz="1800" spc="-1" strike="noStrike">
                          <a:latin typeface="Arial"/>
                          <a:ea typeface="Noto Sans CJK SC"/>
                        </a:rPr>
                        <a:t>27000, 27001 </a:t>
                      </a:r>
                      <a:r>
                        <a:rPr b="0" lang="en-US" sz="1800" spc="-1" strike="noStrike">
                          <a:latin typeface="Arial"/>
                          <a:ea typeface="Noto Sans CJK SC"/>
                        </a:rPr>
                        <a:t>and 27002 for </a:t>
                      </a:r>
                      <a:r>
                        <a:rPr b="0" lang="en-US" sz="1800" spc="-1" strike="noStrike">
                          <a:latin typeface="Arial"/>
                          <a:ea typeface="Noto Sans CJK SC"/>
                        </a:rPr>
                        <a:t>Information </a:t>
                      </a:r>
                      <a:r>
                        <a:rPr b="0" lang="en-US" sz="1800" spc="-1" strike="noStrike">
                          <a:latin typeface="Arial"/>
                          <a:ea typeface="Noto Sans CJK SC"/>
                        </a:rPr>
                        <a:t>Security </a:t>
                      </a:r>
                      <a:r>
                        <a:rPr b="0" lang="en-US" sz="1800" spc="-1" strike="noStrike">
                          <a:latin typeface="Arial"/>
                          <a:ea typeface="Noto Sans CJK SC"/>
                        </a:rPr>
                        <a:t>Management. </a:t>
                      </a:r>
                      <a:r>
                        <a:rPr b="0" lang="en-US" sz="1800" spc="-1" strike="noStrike">
                          <a:latin typeface="Arial"/>
                          <a:ea typeface="Noto Sans CJK SC"/>
                        </a:rPr>
                        <a:t>In Journal of </a:t>
                      </a:r>
                      <a:r>
                        <a:rPr b="0" lang="en-US" sz="1800" spc="-1" strike="noStrike">
                          <a:latin typeface="Arial"/>
                          <a:ea typeface="Noto Sans CJK SC"/>
                        </a:rPr>
                        <a:t>Information </a:t>
                      </a:r>
                      <a:r>
                        <a:rPr b="0" lang="en-US" sz="1800" spc="-1" strike="noStrike">
                          <a:latin typeface="Arial"/>
                          <a:ea typeface="Noto Sans CJK SC"/>
                        </a:rPr>
                        <a:t>Security (Vol. </a:t>
                      </a:r>
                      <a:r>
                        <a:rPr b="0" lang="en-US" sz="1800" spc="-1" strike="noStrike">
                          <a:latin typeface="Arial"/>
                          <a:ea typeface="Noto Sans CJK SC"/>
                        </a:rPr>
                        <a:t>04, Issue 02, </a:t>
                      </a:r>
                      <a:r>
                        <a:rPr b="0" lang="en-US" sz="1800" spc="-1" strike="noStrike">
                          <a:latin typeface="Arial"/>
                          <a:ea typeface="Noto Sans CJK SC"/>
                        </a:rPr>
                        <a:t>pp. 92–100). </a:t>
                      </a:r>
                      <a:r>
                        <a:rPr b="0" lang="en-US" sz="1800" spc="-1" strike="noStrike">
                          <a:latin typeface="Arial"/>
                          <a:ea typeface="Noto Sans CJK SC"/>
                        </a:rPr>
                        <a:t>Scientific </a:t>
                      </a:r>
                      <a:r>
                        <a:rPr b="0" lang="en-US" sz="1800" spc="-1" strike="noStrike">
                          <a:latin typeface="Arial"/>
                          <a:ea typeface="Noto Sans CJK SC"/>
                        </a:rPr>
                        <a:t>Research </a:t>
                      </a:r>
                      <a:r>
                        <a:rPr b="0" lang="en-US" sz="1800" spc="-1" strike="noStrike">
                          <a:latin typeface="Arial"/>
                          <a:ea typeface="Noto Sans CJK SC"/>
                        </a:rPr>
                        <a:t>Publishing, </a:t>
                      </a:r>
                      <a:r>
                        <a:rPr b="0" lang="en-US" sz="1800" spc="-1" strike="noStrike">
                          <a:latin typeface="Arial"/>
                          <a:ea typeface="Noto Sans CJK SC"/>
                        </a:rPr>
                        <a:t>Inc. </a:t>
                      </a:r>
                      <a:r>
                        <a:rPr b="0" lang="en-US" sz="1800" spc="-1" strike="noStrike">
                          <a:latin typeface="Arial"/>
                          <a:ea typeface="Noto Sans CJK SC"/>
                        </a:rPr>
                        <a:t>https://doi.org/</a:t>
                      </a:r>
                      <a:r>
                        <a:rPr b="0" lang="en-US" sz="1800" spc="-1" strike="noStrike">
                          <a:latin typeface="Arial"/>
                          <a:ea typeface="Noto Sans CJK SC"/>
                        </a:rPr>
                        <a:t>10.4236/jis.20</a:t>
                      </a:r>
                      <a:r>
                        <a:rPr b="0" lang="en-US" sz="1800" spc="-1" strike="noStrike">
                          <a:latin typeface="Arial"/>
                          <a:ea typeface="Noto Sans CJK SC"/>
                        </a:rPr>
                        <a:t>13.42011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87640">
                <a:tc>
                  <a:txBody>
                    <a:bodyPr lIns="90000" rIns="90000" tIns="46800" bIns="46800" anchor="t">
                      <a:noAutofit/>
                    </a:bodyPr>
                    <a:p>
                      <a:r>
                        <a:rPr b="0" lang="en-US" sz="1800" spc="-1" strike="noStrike">
                          <a:latin typeface="Arial"/>
                          <a:ea typeface="Noto Sans CJK SC"/>
                        </a:rPr>
                        <a:t>Muhammad Jamshid Khan. (2023). Zero trust architecture: Redefining network security paradigms in the digital age. In World Journal of Advanced Research and Reviews (Vol. 19, Issue 3, pp. 105–116). GSC Online Press. https://doi.org/10.30574/wjarr.2023.19.3.1785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629720">
                <a:tc>
                  <a:txBody>
                    <a:bodyPr lIns="90000" rIns="90000" tIns="46800" bIns="46800" anchor="t">
                      <a:noAutofit/>
                    </a:bodyPr>
                    <a:p>
                      <a:r>
                        <a:rPr b="0" lang="en-US" sz="1800" spc="-1" strike="noStrike">
                          <a:latin typeface="Arial"/>
                          <a:ea typeface="Noto Sans CJK SC"/>
                        </a:rPr>
                        <a:t>Nedeljković, </a:t>
                      </a:r>
                      <a:r>
                        <a:rPr b="0" lang="en-US" sz="1800" spc="-1" strike="noStrike">
                          <a:latin typeface="Arial"/>
                          <a:ea typeface="Noto Sans CJK SC"/>
                        </a:rPr>
                        <a:t>N., Vugdelija, </a:t>
                      </a:r>
                      <a:r>
                        <a:rPr b="0" lang="en-US" sz="1800" spc="-1" strike="noStrike">
                          <a:latin typeface="Arial"/>
                          <a:ea typeface="Noto Sans CJK SC"/>
                        </a:rPr>
                        <a:t>N., &amp; Kojić, N. </a:t>
                      </a:r>
                      <a:r>
                        <a:rPr b="0" lang="en-US" sz="1800" spc="-1" strike="noStrike">
                          <a:latin typeface="Arial"/>
                          <a:ea typeface="Noto Sans CJK SC"/>
                        </a:rPr>
                        <a:t>(2020). USE </a:t>
                      </a:r>
                      <a:r>
                        <a:rPr b="0" lang="en-US" sz="1800" spc="-1" strike="noStrike">
                          <a:latin typeface="Arial"/>
                          <a:ea typeface="Noto Sans CJK SC"/>
                        </a:rPr>
                        <a:t>OF “OWASP </a:t>
                      </a:r>
                      <a:r>
                        <a:rPr b="0" lang="en-US" sz="1800" spc="-1" strike="noStrike">
                          <a:latin typeface="Arial"/>
                          <a:ea typeface="Noto Sans CJK SC"/>
                        </a:rPr>
                        <a:t>TOP 10” IN </a:t>
                      </a:r>
                      <a:r>
                        <a:rPr b="0" lang="en-US" sz="1800" spc="-1" strike="noStrike">
                          <a:latin typeface="Arial"/>
                          <a:ea typeface="Noto Sans CJK SC"/>
                        </a:rPr>
                        <a:t>WEB </a:t>
                      </a:r>
                      <a:r>
                        <a:rPr b="0" lang="en-US" sz="1800" spc="-1" strike="noStrike">
                          <a:latin typeface="Arial"/>
                          <a:ea typeface="Noto Sans CJK SC"/>
                        </a:rPr>
                        <a:t>APPLICATION </a:t>
                      </a:r>
                      <a:r>
                        <a:rPr b="0" lang="en-US" sz="1800" spc="-1" strike="noStrike">
                          <a:latin typeface="Arial"/>
                          <a:ea typeface="Noto Sans CJK SC"/>
                        </a:rPr>
                        <a:t>SECURITY. In </a:t>
                      </a:r>
                      <a:r>
                        <a:rPr b="0" lang="en-US" sz="1800" spc="-1" strike="noStrike">
                          <a:latin typeface="Arial"/>
                          <a:ea typeface="Noto Sans CJK SC"/>
                        </a:rPr>
                        <a:t>Fourth </a:t>
                      </a:r>
                      <a:r>
                        <a:rPr b="0" lang="en-US" sz="1800" spc="-1" strike="noStrike">
                          <a:latin typeface="Arial"/>
                          <a:ea typeface="Noto Sans CJK SC"/>
                        </a:rPr>
                        <a:t>International </a:t>
                      </a:r>
                      <a:r>
                        <a:rPr b="0" lang="en-US" sz="1800" spc="-1" strike="noStrike">
                          <a:latin typeface="Arial"/>
                          <a:ea typeface="Noto Sans CJK SC"/>
                        </a:rPr>
                        <a:t>Scientific </a:t>
                      </a:r>
                      <a:r>
                        <a:rPr b="0" lang="en-US" sz="1800" spc="-1" strike="noStrike">
                          <a:latin typeface="Arial"/>
                          <a:ea typeface="Noto Sans CJK SC"/>
                        </a:rPr>
                        <a:t>Conference </a:t>
                      </a:r>
                      <a:r>
                        <a:rPr b="0" lang="en-US" sz="1800" spc="-1" strike="noStrike">
                          <a:latin typeface="Arial"/>
                          <a:ea typeface="Noto Sans CJK SC"/>
                        </a:rPr>
                        <a:t>ITEMA Recent </a:t>
                      </a:r>
                      <a:r>
                        <a:rPr b="0" lang="en-US" sz="1800" spc="-1" strike="noStrike">
                          <a:latin typeface="Arial"/>
                          <a:ea typeface="Noto Sans CJK SC"/>
                        </a:rPr>
                        <a:t>Advances in </a:t>
                      </a:r>
                      <a:r>
                        <a:rPr b="0" lang="en-US" sz="1800" spc="-1" strike="noStrike">
                          <a:latin typeface="Arial"/>
                          <a:ea typeface="Noto Sans CJK SC"/>
                        </a:rPr>
                        <a:t>Information </a:t>
                      </a:r>
                      <a:r>
                        <a:rPr b="0" lang="en-US" sz="1800" spc="-1" strike="noStrike">
                          <a:latin typeface="Arial"/>
                          <a:ea typeface="Noto Sans CJK SC"/>
                        </a:rPr>
                        <a:t>Technology, </a:t>
                      </a:r>
                      <a:r>
                        <a:rPr b="0" lang="en-US" sz="1800" spc="-1" strike="noStrike">
                          <a:latin typeface="Arial"/>
                          <a:ea typeface="Noto Sans CJK SC"/>
                        </a:rPr>
                        <a:t>Tourism, </a:t>
                      </a:r>
                      <a:r>
                        <a:rPr b="0" lang="en-US" sz="1800" spc="-1" strike="noStrike">
                          <a:latin typeface="Arial"/>
                          <a:ea typeface="Noto Sans CJK SC"/>
                        </a:rPr>
                        <a:t>Economics, </a:t>
                      </a:r>
                      <a:r>
                        <a:rPr b="0" lang="en-US" sz="1800" spc="-1" strike="noStrike">
                          <a:latin typeface="Arial"/>
                          <a:ea typeface="Noto Sans CJK SC"/>
                        </a:rPr>
                        <a:t>Management </a:t>
                      </a:r>
                      <a:r>
                        <a:rPr b="0" lang="en-US" sz="1800" spc="-1" strike="noStrike">
                          <a:latin typeface="Arial"/>
                          <a:ea typeface="Noto Sans CJK SC"/>
                        </a:rPr>
                        <a:t>and Agriculture </a:t>
                      </a:r>
                      <a:r>
                        <a:rPr b="0" lang="en-US" sz="1800" spc="-1" strike="noStrike">
                          <a:latin typeface="Arial"/>
                          <a:ea typeface="Noto Sans CJK SC"/>
                        </a:rPr>
                        <a:t>(pp. 25–30). </a:t>
                      </a:r>
                      <a:r>
                        <a:rPr b="0" lang="en-US" sz="1800" spc="-1" strike="noStrike">
                          <a:latin typeface="Arial"/>
                          <a:ea typeface="Noto Sans CJK SC"/>
                        </a:rPr>
                        <a:t>Fourth </a:t>
                      </a:r>
                      <a:r>
                        <a:rPr b="0" lang="en-US" sz="1800" spc="-1" strike="noStrike">
                          <a:latin typeface="Arial"/>
                          <a:ea typeface="Noto Sans CJK SC"/>
                        </a:rPr>
                        <a:t>International </a:t>
                      </a:r>
                      <a:r>
                        <a:rPr b="0" lang="en-US" sz="1800" spc="-1" strike="noStrike">
                          <a:latin typeface="Arial"/>
                          <a:ea typeface="Noto Sans CJK SC"/>
                        </a:rPr>
                        <a:t>Scientific </a:t>
                      </a:r>
                      <a:r>
                        <a:rPr b="0" lang="en-US" sz="1800" spc="-1" strike="noStrike">
                          <a:latin typeface="Arial"/>
                          <a:ea typeface="Noto Sans CJK SC"/>
                        </a:rPr>
                        <a:t>Conference </a:t>
                      </a:r>
                      <a:r>
                        <a:rPr b="0" lang="en-US" sz="1800" spc="-1" strike="noStrike">
                          <a:latin typeface="Arial"/>
                          <a:ea typeface="Noto Sans CJK SC"/>
                        </a:rPr>
                        <a:t>ITEMA Recent </a:t>
                      </a:r>
                      <a:r>
                        <a:rPr b="0" lang="en-US" sz="1800" spc="-1" strike="noStrike">
                          <a:latin typeface="Arial"/>
                          <a:ea typeface="Noto Sans CJK SC"/>
                        </a:rPr>
                        <a:t>Advances in </a:t>
                      </a:r>
                      <a:r>
                        <a:rPr b="0" lang="en-US" sz="1800" spc="-1" strike="noStrike">
                          <a:latin typeface="Arial"/>
                          <a:ea typeface="Noto Sans CJK SC"/>
                        </a:rPr>
                        <a:t>Information </a:t>
                      </a:r>
                      <a:r>
                        <a:rPr b="0" lang="en-US" sz="1800" spc="-1" strike="noStrike">
                          <a:latin typeface="Arial"/>
                          <a:ea typeface="Noto Sans CJK SC"/>
                        </a:rPr>
                        <a:t>Technology, </a:t>
                      </a:r>
                      <a:r>
                        <a:rPr b="0" lang="en-US" sz="1800" spc="-1" strike="noStrike">
                          <a:latin typeface="Arial"/>
                          <a:ea typeface="Noto Sans CJK SC"/>
                        </a:rPr>
                        <a:t>Tourism, </a:t>
                      </a:r>
                      <a:r>
                        <a:rPr b="0" lang="en-US" sz="1800" spc="-1" strike="noStrike">
                          <a:latin typeface="Arial"/>
                          <a:ea typeface="Noto Sans CJK SC"/>
                        </a:rPr>
                        <a:t>Economics, </a:t>
                      </a:r>
                      <a:r>
                        <a:rPr b="0" lang="en-US" sz="1800" spc="-1" strike="noStrike">
                          <a:latin typeface="Arial"/>
                          <a:ea typeface="Noto Sans CJK SC"/>
                        </a:rPr>
                        <a:t>Management </a:t>
                      </a:r>
                      <a:r>
                        <a:rPr b="0" lang="en-US" sz="1800" spc="-1" strike="noStrike">
                          <a:latin typeface="Arial"/>
                          <a:ea typeface="Noto Sans CJK SC"/>
                        </a:rPr>
                        <a:t>and </a:t>
                      </a:r>
                      <a:r>
                        <a:rPr b="0" lang="en-US" sz="1800" spc="-1" strike="noStrike">
                          <a:latin typeface="Arial"/>
                          <a:ea typeface="Noto Sans CJK SC"/>
                        </a:rPr>
                        <a:t>Agriculture. </a:t>
                      </a:r>
                      <a:r>
                        <a:rPr b="0" lang="en-US" sz="1800" spc="-1" strike="noStrike">
                          <a:latin typeface="Arial"/>
                          <a:ea typeface="Noto Sans CJK SC"/>
                        </a:rPr>
                        <a:t>Association of </a:t>
                      </a:r>
                      <a:r>
                        <a:rPr b="0" lang="en-US" sz="1800" spc="-1" strike="noStrike">
                          <a:latin typeface="Arial"/>
                          <a:ea typeface="Noto Sans CJK SC"/>
                        </a:rPr>
                        <a:t>Economists </a:t>
                      </a:r>
                      <a:r>
                        <a:rPr b="0" lang="en-US" sz="1800" spc="-1" strike="noStrike">
                          <a:latin typeface="Arial"/>
                          <a:ea typeface="Noto Sans CJK SC"/>
                        </a:rPr>
                        <a:t>and Managers </a:t>
                      </a:r>
                      <a:r>
                        <a:rPr b="0" lang="en-US" sz="1800" spc="-1" strike="noStrike">
                          <a:latin typeface="Arial"/>
                          <a:ea typeface="Noto Sans CJK SC"/>
                        </a:rPr>
                        <a:t>of the Balkans, </a:t>
                      </a:r>
                      <a:r>
                        <a:rPr b="0" lang="en-US" sz="1800" spc="-1" strike="noStrike">
                          <a:latin typeface="Arial"/>
                          <a:ea typeface="Noto Sans CJK SC"/>
                        </a:rPr>
                        <a:t>Belgrade, </a:t>
                      </a:r>
                      <a:r>
                        <a:rPr b="0" lang="en-US" sz="1800" spc="-1" strike="noStrike">
                          <a:latin typeface="Arial"/>
                          <a:ea typeface="Noto Sans CJK SC"/>
                        </a:rPr>
                        <a:t>Serbia. </a:t>
                      </a:r>
                      <a:r>
                        <a:rPr b="0" lang="en-US" sz="1800" spc="-1" strike="noStrike">
                          <a:latin typeface="Arial"/>
                          <a:ea typeface="Noto Sans CJK SC"/>
                        </a:rPr>
                        <a:t>https://doi.org/</a:t>
                      </a:r>
                      <a:r>
                        <a:rPr b="0" lang="en-US" sz="1800" spc="-1" strike="noStrike">
                          <a:latin typeface="Arial"/>
                          <a:ea typeface="Noto Sans CJK SC"/>
                        </a:rPr>
                        <a:t>10.31410/item</a:t>
                      </a:r>
                      <a:r>
                        <a:rPr b="0" lang="en-US" sz="1800" spc="-1" strike="noStrike">
                          <a:latin typeface="Arial"/>
                          <a:ea typeface="Noto Sans CJK SC"/>
                        </a:rPr>
                        <a:t>a.2020.25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193040">
                <a:tc>
                  <a:txBody>
                    <a:bodyPr lIns="90000" rIns="90000" tIns="46800" bIns="46800" anchor="t">
                      <a:noAutofit/>
                    </a:bodyPr>
                    <a:p>
                      <a:r>
                        <a:rPr b="0" lang="en-US" sz="1800" spc="-1" strike="noStrike">
                          <a:latin typeface="Arial"/>
                          <a:ea typeface="Noto Sans CJK SC"/>
                        </a:rPr>
                        <a:t>The NIST </a:t>
                      </a:r>
                      <a:r>
                        <a:rPr b="0" lang="en-US" sz="1800" spc="-1" strike="noStrike">
                          <a:latin typeface="Arial"/>
                          <a:ea typeface="Noto Sans CJK SC"/>
                        </a:rPr>
                        <a:t>Cybersecurity </a:t>
                      </a:r>
                      <a:r>
                        <a:rPr b="0" lang="en-US" sz="1800" spc="-1" strike="noStrike">
                          <a:latin typeface="Arial"/>
                          <a:ea typeface="Noto Sans CJK SC"/>
                        </a:rPr>
                        <a:t>Framework. </a:t>
                      </a:r>
                      <a:r>
                        <a:rPr b="0" lang="en-US" sz="1800" spc="-1" strike="noStrike">
                          <a:latin typeface="Arial"/>
                          <a:ea typeface="Noto Sans CJK SC"/>
                        </a:rPr>
                        <a:t>(2021). In </a:t>
                      </a:r>
                      <a:r>
                        <a:rPr b="0" lang="en-US" sz="1800" spc="-1" strike="noStrike">
                          <a:latin typeface="Arial"/>
                          <a:ea typeface="Noto Sans CJK SC"/>
                        </a:rPr>
                        <a:t>Advances in </a:t>
                      </a:r>
                      <a:r>
                        <a:rPr b="0" lang="en-US" sz="1800" spc="-1" strike="noStrike">
                          <a:latin typeface="Arial"/>
                          <a:ea typeface="Noto Sans CJK SC"/>
                        </a:rPr>
                        <a:t>Information </a:t>
                      </a:r>
                      <a:r>
                        <a:rPr b="0" lang="en-US" sz="1800" spc="-1" strike="noStrike">
                          <a:latin typeface="Arial"/>
                          <a:ea typeface="Noto Sans CJK SC"/>
                        </a:rPr>
                        <a:t>Security, </a:t>
                      </a:r>
                      <a:r>
                        <a:rPr b="0" lang="en-US" sz="1800" spc="-1" strike="noStrike">
                          <a:latin typeface="Arial"/>
                          <a:ea typeface="Noto Sans CJK SC"/>
                        </a:rPr>
                        <a:t>Privacy, and </a:t>
                      </a:r>
                      <a:r>
                        <a:rPr b="0" lang="en-US" sz="1800" spc="-1" strike="noStrike">
                          <a:latin typeface="Arial"/>
                          <a:ea typeface="Noto Sans CJK SC"/>
                        </a:rPr>
                        <a:t>Ethics (pp. </a:t>
                      </a:r>
                      <a:r>
                        <a:rPr b="0" lang="en-US" sz="1800" spc="-1" strike="noStrike">
                          <a:latin typeface="Arial"/>
                          <a:ea typeface="Noto Sans CJK SC"/>
                        </a:rPr>
                        <a:t>171–192). IGI </a:t>
                      </a:r>
                      <a:r>
                        <a:rPr b="0" lang="en-US" sz="1800" spc="-1" strike="noStrike">
                          <a:latin typeface="Arial"/>
                          <a:ea typeface="Noto Sans CJK SC"/>
                        </a:rPr>
                        <a:t>Global. </a:t>
                      </a:r>
                      <a:r>
                        <a:rPr b="0" lang="en-US" sz="1800" spc="-1" strike="noStrike">
                          <a:latin typeface="Arial"/>
                          <a:ea typeface="Noto Sans CJK SC"/>
                        </a:rPr>
                        <a:t>https://doi.org/</a:t>
                      </a:r>
                      <a:r>
                        <a:rPr b="0" lang="en-US" sz="1800" spc="-1" strike="noStrike">
                          <a:latin typeface="Arial"/>
                          <a:ea typeface="Noto Sans CJK SC"/>
                        </a:rPr>
                        <a:t>10.4018/978-</a:t>
                      </a:r>
                      <a:r>
                        <a:rPr b="0" lang="en-US" sz="1800" spc="-1" strike="noStrike">
                          <a:latin typeface="Arial"/>
                          <a:ea typeface="Noto Sans CJK SC"/>
                        </a:rPr>
                        <a:t>1-7998-4471-</a:t>
                      </a:r>
                      <a:r>
                        <a:rPr b="0" lang="en-US" sz="1800" spc="-1" strike="noStrike">
                          <a:latin typeface="Arial"/>
                          <a:ea typeface="Noto Sans CJK SC"/>
                        </a:rPr>
                        <a:t>6.ch008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42"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895480" y="76428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OVERVIEW: </a:t>
            </a:r>
            <a:r>
              <a:rPr b="0" lang="en-US" sz="4000" spc="-1" strike="noStrike">
                <a:solidFill>
                  <a:srgbClr val="ffffff"/>
                </a:solidFill>
                <a:latin typeface="Century Gothic"/>
                <a:ea typeface="Century Gothic"/>
              </a:rPr>
              <a:t>DEFENSE </a:t>
            </a:r>
            <a:r>
              <a:rPr b="0" lang="en-US" sz="4000" spc="-1" strike="noStrike">
                <a:solidFill>
                  <a:srgbClr val="ffffff"/>
                </a:solidFill>
                <a:latin typeface="Century Gothic"/>
                <a:ea typeface="Century Gothic"/>
              </a:rPr>
              <a:t>IN DEPTH</a:t>
            </a:r>
            <a:endParaRPr b="0" lang="en-US" sz="4000" spc="-1" strike="noStrike">
              <a:solidFill>
                <a:srgbClr val="000000"/>
              </a:solidFill>
              <a:latin typeface="Arial"/>
            </a:endParaRPr>
          </a:p>
        </p:txBody>
      </p:sp>
      <p:sp>
        <p:nvSpPr>
          <p:cNvPr id="90" name="PlaceHolder 2"/>
          <p:cNvSpPr>
            <a:spLocks noGrp="1"/>
          </p:cNvSpPr>
          <p:nvPr>
            <p:ph/>
          </p:nvPr>
        </p:nvSpPr>
        <p:spPr>
          <a:xfrm>
            <a:off x="609840" y="1143000"/>
            <a:ext cx="10820160" cy="4023720"/>
          </a:xfrm>
          <a:prstGeom prst="rect">
            <a:avLst/>
          </a:prstGeom>
          <a:noFill/>
          <a:ln w="0">
            <a:noFill/>
          </a:ln>
        </p:spPr>
        <p:txBody>
          <a:bodyPr anchor="t">
            <a:normAutofit/>
          </a:bodyPr>
          <a:p>
            <a:pPr marL="685800">
              <a:lnSpc>
                <a:spcPct val="90000"/>
              </a:lnSpc>
              <a:buNone/>
              <a:tabLst>
                <a:tab algn="l" pos="0"/>
              </a:tabLst>
            </a:pPr>
            <a:endParaRPr b="0" lang="en-US" sz="2200" spc="-1" strike="noStrike">
              <a:solidFill>
                <a:srgbClr val="000000"/>
              </a:solidFill>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Century Gothic"/>
              </a:rPr>
              <a:t>Introducing the policy's purpose</a:t>
            </a:r>
            <a:endParaRPr b="0" lang="en-US" sz="2200" spc="-1" strike="noStrike">
              <a:solidFill>
                <a:srgbClr val="000000"/>
              </a:solidFill>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Century Gothic"/>
              </a:rPr>
              <a:t>Why it’s needed?</a:t>
            </a:r>
            <a:endParaRPr b="0" lang="en-US" sz="2200" spc="-1" strike="noStrike">
              <a:solidFill>
                <a:srgbClr val="000000"/>
              </a:solidFill>
              <a:latin typeface="Arial"/>
            </a:endParaRPr>
          </a:p>
        </p:txBody>
      </p:sp>
      <p:pic>
        <p:nvPicPr>
          <p:cNvPr id="91"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nvPr/>
        </p:nvPicPr>
        <p:blipFill>
          <a:blip r:embed="rId1"/>
          <a:stretch/>
        </p:blipFill>
        <p:spPr>
          <a:xfrm>
            <a:off x="3160800" y="2057040"/>
            <a:ext cx="7782480" cy="4579200"/>
          </a:xfrm>
          <a:prstGeom prst="rect">
            <a:avLst/>
          </a:prstGeom>
          <a:ln w="0">
            <a:noFill/>
          </a:ln>
        </p:spPr>
      </p:pic>
      <p:pic>
        <p:nvPicPr>
          <p:cNvPr id="92" name="Google Shape;154;p3" descr="Green Pace logo"/>
          <p:cNvPicPr/>
          <p:nvPr/>
        </p:nvPicPr>
        <p:blipFill>
          <a:blip r:embed="rId2"/>
          <a:stretch/>
        </p:blipFill>
        <p:spPr>
          <a:xfrm>
            <a:off x="11084040" y="5440680"/>
            <a:ext cx="886320" cy="1148760"/>
          </a:xfrm>
          <a:prstGeom prst="rect">
            <a:avLst/>
          </a:prstGeom>
          <a:ln w="0">
            <a:noFill/>
          </a:ln>
        </p:spPr>
      </p:pic>
      <p:pic>
        <p:nvPicPr>
          <p:cNvPr id="93" name="" descr="">
            <a:hlinkClick r:id="" action="ppaction://media"/>
          </p:cNvPr>
          <p:cNvPicPr/>
          <p:nvPr>
            <a:audioFile r:link="rId3"/>
            <p:extLst>
              <p:ext uri="{DAA4B4D4-6D71-4841-9C94-3DE7FCFB9230}">
                <p14:media r:embed="rId4"/>
              </p:ext>
            </p:extLst>
          </p:nvPr>
        </p:nvPicPr>
        <p:blipFill>
          <a:blip r:embed="rId5"/>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22860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THREATS </a:t>
            </a:r>
            <a:r>
              <a:rPr b="0" lang="en-US" sz="4000" spc="-1" strike="noStrike">
                <a:solidFill>
                  <a:srgbClr val="ffffff"/>
                </a:solidFill>
                <a:latin typeface="Century Gothic"/>
                <a:ea typeface="Century Gothic"/>
              </a:rPr>
              <a:t>MATRIX</a:t>
            </a:r>
            <a:endParaRPr b="0" lang="en-US" sz="4000" spc="-1" strike="noStrike">
              <a:solidFill>
                <a:srgbClr val="000000"/>
              </a:solidFill>
              <a:latin typeface="Arial"/>
            </a:endParaRPr>
          </a:p>
        </p:txBody>
      </p:sp>
      <p:sp>
        <p:nvSpPr>
          <p:cNvPr id="95" name="PlaceHolder 2"/>
          <p:cNvSpPr>
            <a:spLocks noGrp="1"/>
          </p:cNvSpPr>
          <p:nvPr>
            <p:ph/>
          </p:nvPr>
        </p:nvSpPr>
        <p:spPr>
          <a:xfrm>
            <a:off x="685800" y="2194560"/>
            <a:ext cx="2485800" cy="4023720"/>
          </a:xfrm>
          <a:prstGeom prst="rect">
            <a:avLst/>
          </a:prstGeom>
          <a:noFill/>
          <a:ln w="0">
            <a:noFill/>
          </a:ln>
        </p:spPr>
        <p:txBody>
          <a:bodyPr anchor="t">
            <a:normAutofit/>
          </a:bodyPr>
          <a:p>
            <a:pPr marL="228600">
              <a:lnSpc>
                <a:spcPct val="107000"/>
              </a:lnSpc>
              <a:buNone/>
              <a:tabLst>
                <a:tab algn="l" pos="0"/>
              </a:tabLst>
            </a:pPr>
            <a:endParaRPr b="0" lang="en-US" sz="2000" spc="-1" strike="noStrike">
              <a:solidFill>
                <a:srgbClr val="000000"/>
              </a:solidFill>
              <a:latin typeface="Arial"/>
            </a:endParaRPr>
          </a:p>
          <a:p>
            <a:pPr marL="228600" indent="-88920">
              <a:lnSpc>
                <a:spcPct val="90000"/>
              </a:lnSpc>
              <a:spcBef>
                <a:spcPts val="1001"/>
              </a:spcBef>
              <a:buNone/>
              <a:tabLst>
                <a:tab algn="l" pos="0"/>
              </a:tabLst>
            </a:pPr>
            <a:endParaRPr b="0" lang="en-US" sz="2200" spc="-1" strike="noStrike">
              <a:solidFill>
                <a:srgbClr val="000000"/>
              </a:solidFill>
              <a:latin typeface="Arial"/>
            </a:endParaRPr>
          </a:p>
        </p:txBody>
      </p:sp>
      <p:graphicFrame>
        <p:nvGraphicFramePr>
          <p:cNvPr id="96" name="Google Shape;161;p4"/>
          <p:cNvGraphicFramePr/>
          <p:nvPr/>
        </p:nvGraphicFramePr>
        <p:xfrm>
          <a:off x="647640" y="1714320"/>
          <a:ext cx="10320840" cy="4270320"/>
        </p:xfrm>
        <a:graphic>
          <a:graphicData uri="http://schemas.openxmlformats.org/drawingml/2006/table">
            <a:tbl>
              <a:tblPr/>
              <a:tblGrid>
                <a:gridCol w="5308560"/>
                <a:gridCol w="5012280"/>
              </a:tblGrid>
              <a:tr h="2134800">
                <a:tc>
                  <a:txBody>
                    <a:bodyPr lIns="91080" rIns="91080" tIns="91080" bIns="91080" anchor="t">
                      <a:noAutofit/>
                    </a:bodyPr>
                    <a:p>
                      <a:pPr algn="ctr">
                        <a:lnSpc>
                          <a:spcPct val="100000"/>
                        </a:lnSpc>
                        <a:buNone/>
                        <a:tabLst>
                          <a:tab algn="l" pos="0"/>
                        </a:tabLst>
                      </a:pPr>
                      <a:r>
                        <a:rPr b="0" lang="en-US" sz="1400" spc="-1" strike="noStrike">
                          <a:solidFill>
                            <a:srgbClr val="f10d0c"/>
                          </a:solidFill>
                          <a:latin typeface="Arial"/>
                          <a:ea typeface="Arial"/>
                        </a:rPr>
                        <a:t>Likely &amp; Priority</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STR50-CPP</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IDS53-CPP</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MEM50-CPP</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ERR50-CPP</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ERR51-CPP</a:t>
                      </a:r>
                      <a:endParaRPr b="0" lang="en-US" sz="1400" spc="-1" strike="noStrike">
                        <a:solidFill>
                          <a:srgbClr val="000000"/>
                        </a:solidFill>
                        <a:latin typeface="Arial"/>
                      </a:endParaRPr>
                    </a:p>
                  </a:txBody>
                  <a:tcPr anchor="t"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c>
                  <a:txBody>
                    <a:bodyPr lIns="91080" rIns="91080" tIns="91080" bIns="91080" anchor="t">
                      <a:noAutofit/>
                    </a:bodyPr>
                    <a:p>
                      <a:pPr algn="ctr">
                        <a:lnSpc>
                          <a:spcPct val="100000"/>
                        </a:lnSpc>
                        <a:buNone/>
                        <a:tabLst>
                          <a:tab algn="l" pos="0"/>
                        </a:tabLst>
                      </a:pPr>
                      <a:r>
                        <a:rPr b="0" lang="en-US" sz="1400" spc="-1" strike="noStrike">
                          <a:solidFill>
                            <a:srgbClr val="f10d0c"/>
                          </a:solidFill>
                          <a:latin typeface="Arial"/>
                          <a:ea typeface="Arial"/>
                        </a:rPr>
                        <a:t>Unlikely &amp; Priority</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ERR55-CPP </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ERR60-CPP</a:t>
                      </a:r>
                      <a:endParaRPr b="0" lang="en-US" sz="1400" spc="-1" strike="noStrike">
                        <a:solidFill>
                          <a:srgbClr val="000000"/>
                        </a:solidFill>
                        <a:latin typeface="Arial"/>
                      </a:endParaRPr>
                    </a:p>
                  </a:txBody>
                  <a:tcPr anchor="t"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r>
              <a:tr h="2135520">
                <a:tc>
                  <a:txBody>
                    <a:bodyPr lIns="91080" rIns="91080" tIns="91080" bIns="91080" anchor="t">
                      <a:noAutofit/>
                    </a:bodyPr>
                    <a:p>
                      <a:pPr algn="ctr">
                        <a:lnSpc>
                          <a:spcPct val="100000"/>
                        </a:lnSpc>
                        <a:buNone/>
                        <a:tabLst>
                          <a:tab algn="l" pos="0"/>
                        </a:tabLst>
                      </a:pPr>
                      <a:r>
                        <a:rPr b="0" lang="en-US" sz="1400" spc="-1" strike="noStrike">
                          <a:solidFill>
                            <a:srgbClr val="f10d0c"/>
                          </a:solidFill>
                          <a:latin typeface="Arial"/>
                          <a:ea typeface="Arial"/>
                        </a:rPr>
                        <a:t>Likely &amp; Med Priority</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MSC50-CPP</a:t>
                      </a:r>
                      <a:endParaRPr b="0" lang="en-US" sz="1400" spc="-1" strike="noStrike">
                        <a:solidFill>
                          <a:srgbClr val="000000"/>
                        </a:solidFill>
                        <a:latin typeface="Arial"/>
                      </a:endParaRPr>
                    </a:p>
                  </a:txBody>
                  <a:tcPr anchor="t"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c>
                  <a:txBody>
                    <a:bodyPr lIns="91080" rIns="91080" tIns="91080" bIns="91080" anchor="t">
                      <a:noAutofit/>
                    </a:bodyPr>
                    <a:p>
                      <a:pPr algn="ctr">
                        <a:lnSpc>
                          <a:spcPct val="100000"/>
                        </a:lnSpc>
                        <a:buNone/>
                        <a:tabLst>
                          <a:tab algn="l" pos="0"/>
                        </a:tabLst>
                      </a:pPr>
                      <a:r>
                        <a:rPr b="0" lang="en-US" sz="1400" spc="-1" strike="noStrike">
                          <a:solidFill>
                            <a:srgbClr val="f10d0c"/>
                          </a:solidFill>
                          <a:latin typeface="Arial"/>
                          <a:ea typeface="Arial"/>
                        </a:rPr>
                        <a:t>Unlikely &amp; Med Priority</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INT32-C</a:t>
                      </a:r>
                      <a:endParaRPr b="0" lang="en-US" sz="1400" spc="-1" strike="noStrike">
                        <a:solidFill>
                          <a:srgbClr val="000000"/>
                        </a:solidFill>
                        <a:latin typeface="Arial"/>
                      </a:endParaRPr>
                    </a:p>
                    <a:p>
                      <a:pPr algn="ctr">
                        <a:lnSpc>
                          <a:spcPct val="100000"/>
                        </a:lnSpc>
                        <a:buNone/>
                        <a:tabLst>
                          <a:tab algn="l" pos="0"/>
                        </a:tabLst>
                      </a:pPr>
                      <a:r>
                        <a:rPr b="0" lang="en-US" sz="1400" spc="-1" strike="noStrike">
                          <a:solidFill>
                            <a:srgbClr val="000000"/>
                          </a:solidFill>
                          <a:latin typeface="Arial"/>
                          <a:ea typeface="Arial"/>
                        </a:rPr>
                        <a:t>INT01-CPP</a:t>
                      </a:r>
                      <a:endParaRPr b="0" lang="en-US" sz="1400" spc="-1" strike="noStrike">
                        <a:solidFill>
                          <a:srgbClr val="000000"/>
                        </a:solidFill>
                        <a:latin typeface="Arial"/>
                      </a:endParaRPr>
                    </a:p>
                  </a:txBody>
                  <a:tcPr anchor="t"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r>
            </a:tbl>
          </a:graphicData>
        </a:graphic>
      </p:graphicFrame>
      <p:pic>
        <p:nvPicPr>
          <p:cNvPr id="97" name="Google Shape;162;p4" descr="Green Pace logo"/>
          <p:cNvPicPr/>
          <p:nvPr/>
        </p:nvPicPr>
        <p:blipFill>
          <a:blip r:embed="rId1"/>
          <a:stretch/>
        </p:blipFill>
        <p:spPr>
          <a:xfrm>
            <a:off x="11084040" y="5440680"/>
            <a:ext cx="886320" cy="1148760"/>
          </a:xfrm>
          <a:prstGeom prst="rect">
            <a:avLst/>
          </a:prstGeom>
          <a:ln w="0">
            <a:noFill/>
          </a:ln>
        </p:spPr>
      </p:pic>
      <p:pic>
        <p:nvPicPr>
          <p:cNvPr id="98"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638320" y="0"/>
            <a:ext cx="8610120" cy="1292760"/>
          </a:xfrm>
          <a:prstGeom prst="rect">
            <a:avLst/>
          </a:prstGeom>
          <a:noFill/>
          <a:ln w="0">
            <a:noFill/>
          </a:ln>
        </p:spPr>
        <p:txBody>
          <a:bodyPr anchor="ctr">
            <a:normAutofit/>
          </a:bodyPr>
          <a:p>
            <a:pPr algn="r">
              <a:lnSpc>
                <a:spcPct val="90000"/>
              </a:lnSpc>
              <a:buNone/>
              <a:tabLst>
                <a:tab algn="l" pos="0"/>
              </a:tabLst>
            </a:pPr>
            <a:r>
              <a:rPr b="0" lang="en-US" sz="2600" spc="-1" strike="noStrike">
                <a:solidFill>
                  <a:srgbClr val="ffffff"/>
                </a:solidFill>
                <a:latin typeface="Century Gothic"/>
                <a:ea typeface="Century Gothic"/>
              </a:rPr>
              <a:t>10 PRINCIPLES</a:t>
            </a:r>
            <a:endParaRPr b="0" lang="en-US" sz="2600" spc="-1" strike="noStrike">
              <a:solidFill>
                <a:srgbClr val="000000"/>
              </a:solidFill>
              <a:latin typeface="Arial"/>
            </a:endParaRPr>
          </a:p>
        </p:txBody>
      </p:sp>
      <p:pic>
        <p:nvPicPr>
          <p:cNvPr id="100" name="Google Shape;169;p5" descr="Green Pace logo"/>
          <p:cNvPicPr/>
          <p:nvPr/>
        </p:nvPicPr>
        <p:blipFill>
          <a:blip r:embed="rId1"/>
          <a:stretch/>
        </p:blipFill>
        <p:spPr>
          <a:xfrm>
            <a:off x="11084040" y="5440680"/>
            <a:ext cx="886320" cy="1148760"/>
          </a:xfrm>
          <a:prstGeom prst="rect">
            <a:avLst/>
          </a:prstGeom>
          <a:ln w="0">
            <a:noFill/>
          </a:ln>
        </p:spPr>
      </p:pic>
      <p:graphicFrame>
        <p:nvGraphicFramePr>
          <p:cNvPr id="101" name=""/>
          <p:cNvGraphicFramePr/>
          <p:nvPr/>
        </p:nvGraphicFramePr>
        <p:xfrm>
          <a:off x="3600000" y="29160"/>
          <a:ext cx="5075280" cy="6371640"/>
        </p:xfrm>
        <a:graphic>
          <a:graphicData uri="http://schemas.openxmlformats.org/drawingml/2006/table">
            <a:tbl>
              <a:tblPr/>
              <a:tblGrid>
                <a:gridCol w="2537640"/>
                <a:gridCol w="2538000"/>
              </a:tblGrid>
              <a:tr h="685440">
                <a:tc>
                  <a:txBody>
                    <a:bodyPr lIns="90000" rIns="90000" tIns="46800" bIns="46800" anchor="t">
                      <a:noAutofit/>
                    </a:bodyPr>
                    <a:p>
                      <a:r>
                        <a:rPr b="0" lang="en-US" sz="1800" spc="-1" strike="noStrike">
                          <a:latin typeface="Arial"/>
                        </a:rPr>
                        <a:t>V</a:t>
                      </a:r>
                      <a:r>
                        <a:rPr b="0" lang="en-US" sz="1800" spc="-1" strike="noStrike">
                          <a:latin typeface="Arial"/>
                        </a:rPr>
                        <a:t>a</a:t>
                      </a:r>
                      <a:r>
                        <a:rPr b="0" lang="en-US" sz="1800" spc="-1" strike="noStrike">
                          <a:latin typeface="Arial"/>
                        </a:rPr>
                        <a:t>l</a:t>
                      </a:r>
                      <a:r>
                        <a:rPr b="0" lang="en-US" sz="1800" spc="-1" strike="noStrike">
                          <a:latin typeface="Arial"/>
                        </a:rPr>
                        <a:t>i</a:t>
                      </a:r>
                      <a:r>
                        <a:rPr b="0" lang="en-US" sz="1800" spc="-1" strike="noStrike">
                          <a:latin typeface="Arial"/>
                        </a:rPr>
                        <a:t>d</a:t>
                      </a:r>
                      <a:r>
                        <a:rPr b="0" lang="en-US" sz="1800" spc="-1" strike="noStrike">
                          <a:latin typeface="Arial"/>
                        </a:rPr>
                        <a:t>a</a:t>
                      </a:r>
                      <a:r>
                        <a:rPr b="0" lang="en-US" sz="1800" spc="-1" strike="noStrike">
                          <a:latin typeface="Arial"/>
                        </a:rPr>
                        <a:t>t</a:t>
                      </a:r>
                      <a:r>
                        <a:rPr b="0" lang="en-US" sz="1800" spc="-1" strike="noStrike">
                          <a:latin typeface="Arial"/>
                        </a:rPr>
                        <a:t>e</a:t>
                      </a:r>
                      <a:r>
                        <a:rPr b="0" lang="en-US" sz="1800" spc="-1" strike="noStrike">
                          <a:latin typeface="Arial"/>
                        </a:rPr>
                        <a:t> </a:t>
                      </a:r>
                      <a:r>
                        <a:rPr b="0" lang="en-US" sz="1800" spc="-1" strike="noStrike">
                          <a:latin typeface="Arial"/>
                        </a:rPr>
                        <a:t>I</a:t>
                      </a:r>
                      <a:r>
                        <a:rPr b="0" lang="en-US" sz="1800" spc="-1" strike="noStrike">
                          <a:latin typeface="Arial"/>
                        </a:rPr>
                        <a:t>n</a:t>
                      </a:r>
                      <a:r>
                        <a:rPr b="0" lang="en-US" sz="1800" spc="-1" strike="noStrike">
                          <a:latin typeface="Arial"/>
                        </a:rPr>
                        <a:t>p</a:t>
                      </a:r>
                      <a:r>
                        <a:rPr b="0" lang="en-US" sz="1800" spc="-1" strike="noStrike">
                          <a:latin typeface="Arial"/>
                        </a:rPr>
                        <a:t>u</a:t>
                      </a:r>
                      <a:r>
                        <a:rPr b="0" lang="en-US" sz="1800" spc="-1" strike="noStrike">
                          <a:latin typeface="Arial"/>
                        </a:rPr>
                        <a:t>t</a:t>
                      </a:r>
                      <a:r>
                        <a:rPr b="0" lang="en-US" sz="1800" spc="-1" strike="noStrike">
                          <a:latin typeface="Arial"/>
                        </a:rPr>
                        <a:t> </a:t>
                      </a:r>
                      <a:r>
                        <a:rPr b="0" lang="en-US" sz="1800" spc="-1" strike="noStrike">
                          <a:latin typeface="Arial"/>
                        </a:rPr>
                        <a:t>D</a:t>
                      </a:r>
                      <a:r>
                        <a:rPr b="0" lang="en-US" sz="1800" spc="-1" strike="noStrike">
                          <a:latin typeface="Arial"/>
                        </a:rPr>
                        <a:t>a</a:t>
                      </a:r>
                      <a:r>
                        <a:rPr b="0" lang="en-US" sz="1800" spc="-1" strike="noStrike">
                          <a:latin typeface="Arial"/>
                        </a:rPr>
                        <a:t>t</a:t>
                      </a:r>
                      <a:r>
                        <a:rPr b="0" lang="en-US" sz="1800" spc="-1" strike="noStrike">
                          <a:latin typeface="Arial"/>
                        </a:rPr>
                        <a:t>a</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STR50-CPP, IDS53-CPP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85440">
                <a:tc>
                  <a:txBody>
                    <a:bodyPr lIns="90000" rIns="90000" tIns="46800" bIns="46800" anchor="t">
                      <a:noAutofit/>
                    </a:bodyPr>
                    <a:p>
                      <a:r>
                        <a:rPr b="0" lang="en-US" sz="1800" spc="-1" strike="noStrike">
                          <a:latin typeface="Arial"/>
                        </a:rPr>
                        <a:t>Heed Compiler Warnings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INT01-CPP, INT32-C</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A</a:t>
                      </a:r>
                      <a:r>
                        <a:rPr b="0" lang="en-US" sz="1800" spc="-1" strike="noStrike">
                          <a:latin typeface="Arial"/>
                        </a:rPr>
                        <a:t>r</a:t>
                      </a:r>
                      <a:r>
                        <a:rPr b="0" lang="en-US" sz="1800" spc="-1" strike="noStrike">
                          <a:latin typeface="Arial"/>
                        </a:rPr>
                        <a:t>c</a:t>
                      </a:r>
                      <a:r>
                        <a:rPr b="0" lang="en-US" sz="1800" spc="-1" strike="noStrike">
                          <a:latin typeface="Arial"/>
                        </a:rPr>
                        <a:t>h</a:t>
                      </a:r>
                      <a:r>
                        <a:rPr b="0" lang="en-US" sz="1800" spc="-1" strike="noStrike">
                          <a:latin typeface="Arial"/>
                        </a:rPr>
                        <a:t>i</a:t>
                      </a:r>
                      <a:r>
                        <a:rPr b="0" lang="en-US" sz="1800" spc="-1" strike="noStrike">
                          <a:latin typeface="Arial"/>
                        </a:rPr>
                        <a:t>t</a:t>
                      </a:r>
                      <a:r>
                        <a:rPr b="0" lang="en-US" sz="1800" spc="-1" strike="noStrike">
                          <a:latin typeface="Arial"/>
                        </a:rPr>
                        <a:t>e</a:t>
                      </a:r>
                      <a:r>
                        <a:rPr b="0" lang="en-US" sz="1800" spc="-1" strike="noStrike">
                          <a:latin typeface="Arial"/>
                        </a:rPr>
                        <a:t>c</a:t>
                      </a:r>
                      <a:r>
                        <a:rPr b="0" lang="en-US" sz="1800" spc="-1" strike="noStrike">
                          <a:latin typeface="Arial"/>
                        </a:rPr>
                        <a:t>t</a:t>
                      </a:r>
                      <a:r>
                        <a:rPr b="0" lang="en-US" sz="1800" spc="-1" strike="noStrike">
                          <a:latin typeface="Arial"/>
                        </a:rPr>
                        <a:t> </a:t>
                      </a:r>
                      <a:r>
                        <a:rPr b="0" lang="en-US" sz="1800" spc="-1" strike="noStrike">
                          <a:latin typeface="Arial"/>
                        </a:rPr>
                        <a:t>a</a:t>
                      </a:r>
                      <a:r>
                        <a:rPr b="0" lang="en-US" sz="1800" spc="-1" strike="noStrike">
                          <a:latin typeface="Arial"/>
                        </a:rPr>
                        <a:t>n</a:t>
                      </a:r>
                      <a:r>
                        <a:rPr b="0" lang="en-US" sz="1800" spc="-1" strike="noStrike">
                          <a:latin typeface="Arial"/>
                        </a:rPr>
                        <a:t>d</a:t>
                      </a:r>
                      <a:r>
                        <a:rPr b="0" lang="en-US" sz="1800" spc="-1" strike="noStrike">
                          <a:latin typeface="Arial"/>
                        </a:rPr>
                        <a:t> </a:t>
                      </a:r>
                      <a:r>
                        <a:rPr b="0" lang="en-US" sz="1800" spc="-1" strike="noStrike">
                          <a:latin typeface="Arial"/>
                        </a:rPr>
                        <a:t>D</a:t>
                      </a:r>
                      <a:r>
                        <a:rPr b="0" lang="en-US" sz="1800" spc="-1" strike="noStrike">
                          <a:latin typeface="Arial"/>
                        </a:rPr>
                        <a:t>e</a:t>
                      </a:r>
                      <a:r>
                        <a:rPr b="0" lang="en-US" sz="1800" spc="-1" strike="noStrike">
                          <a:latin typeface="Arial"/>
                        </a:rPr>
                        <a:t>s</a:t>
                      </a:r>
                      <a:r>
                        <a:rPr b="0" lang="en-US" sz="1800" spc="-1" strike="noStrike">
                          <a:latin typeface="Arial"/>
                        </a:rPr>
                        <a:t>i</a:t>
                      </a:r>
                      <a:r>
                        <a:rPr b="0" lang="en-US" sz="1800" spc="-1" strike="noStrike">
                          <a:latin typeface="Arial"/>
                        </a:rPr>
                        <a:t>g</a:t>
                      </a:r>
                      <a:r>
                        <a:rPr b="0" lang="en-US" sz="1800" spc="-1" strike="noStrike">
                          <a:latin typeface="Arial"/>
                        </a:rPr>
                        <a:t>n</a:t>
                      </a:r>
                      <a:r>
                        <a:rPr b="0" lang="en-US" sz="1800" spc="-1" strike="noStrike">
                          <a:latin typeface="Arial"/>
                        </a:rPr>
                        <a:t> </a:t>
                      </a:r>
                      <a:r>
                        <a:rPr b="0" lang="en-US" sz="1800" spc="-1" strike="noStrike">
                          <a:latin typeface="Arial"/>
                        </a:rPr>
                        <a:t>f</a:t>
                      </a:r>
                      <a:r>
                        <a:rPr b="0" lang="en-US" sz="1800" spc="-1" strike="noStrike">
                          <a:latin typeface="Arial"/>
                        </a:rPr>
                        <a:t>o</a:t>
                      </a:r>
                      <a:r>
                        <a:rPr b="0" lang="en-US" sz="1800" spc="-1" strike="noStrike">
                          <a:latin typeface="Arial"/>
                        </a:rPr>
                        <a:t>r</a:t>
                      </a:r>
                      <a:r>
                        <a:rPr b="0" lang="en-US" sz="1800" spc="-1" strike="noStrike">
                          <a:latin typeface="Arial"/>
                        </a:rPr>
                        <a:t> </a:t>
                      </a:r>
                      <a:r>
                        <a:rPr b="0" lang="en-US" sz="1800" spc="-1" strike="noStrike">
                          <a:latin typeface="Arial"/>
                        </a:rPr>
                        <a:t>S</a:t>
                      </a:r>
                      <a:r>
                        <a:rPr b="0" lang="en-US" sz="1800" spc="-1" strike="noStrike">
                          <a:latin typeface="Arial"/>
                        </a:rPr>
                        <a:t>e</a:t>
                      </a:r>
                      <a:r>
                        <a:rPr b="0" lang="en-US" sz="1800" spc="-1" strike="noStrike">
                          <a:latin typeface="Arial"/>
                        </a:rPr>
                        <a:t>c</a:t>
                      </a:r>
                      <a:r>
                        <a:rPr b="0" lang="en-US" sz="1800" spc="-1" strike="noStrike">
                          <a:latin typeface="Arial"/>
                        </a:rPr>
                        <a:t>u</a:t>
                      </a:r>
                      <a:r>
                        <a:rPr b="0" lang="en-US" sz="1800" spc="-1" strike="noStrike">
                          <a:latin typeface="Arial"/>
                        </a:rPr>
                        <a:t>r</a:t>
                      </a:r>
                      <a:r>
                        <a:rPr b="0" lang="en-US" sz="1800" spc="-1" strike="noStrike">
                          <a:latin typeface="Arial"/>
                        </a:rPr>
                        <a:t>i</a:t>
                      </a:r>
                      <a:r>
                        <a:rPr b="0" lang="en-US" sz="1800" spc="-1" strike="noStrike">
                          <a:latin typeface="Arial"/>
                        </a:rPr>
                        <a:t>t</a:t>
                      </a:r>
                      <a:r>
                        <a:rPr b="0" lang="en-US" sz="1800" spc="-1" strike="noStrike">
                          <a:latin typeface="Arial"/>
                        </a:rPr>
                        <a:t>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MEM50-CPP, ERR55-CPP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5440">
                <a:tc>
                  <a:txBody>
                    <a:bodyPr lIns="90000" rIns="90000" tIns="46800" bIns="46800" anchor="t">
                      <a:noAutofit/>
                    </a:bodyPr>
                    <a:p>
                      <a:r>
                        <a:rPr b="0" lang="en-US" sz="1800" spc="-1" strike="noStrike">
                          <a:latin typeface="Arial"/>
                        </a:rPr>
                        <a:t>Keep It Simple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STR50-CPP, MSC50-CPP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Default Deny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IDS53-CPP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1840">
                <a:tc>
                  <a:txBody>
                    <a:bodyPr lIns="90000" rIns="90000" tIns="46800" bIns="46800" anchor="t">
                      <a:noAutofit/>
                    </a:bodyPr>
                    <a:p>
                      <a:r>
                        <a:rPr b="0" lang="en-US" sz="1800" spc="-1" strike="noStrike">
                          <a:latin typeface="Arial"/>
                        </a:rPr>
                        <a:t> </a:t>
                      </a:r>
                      <a:r>
                        <a:rPr b="0" lang="en-US" sz="1800" spc="-1" strike="noStrike">
                          <a:latin typeface="Arial"/>
                        </a:rPr>
                        <a:t>Adhere to the Principle of Least Privilege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INT01-CPP, INT32-C</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Sanitize Data Sent to Other Systems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STR50-CPP, MEM50-CPP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5440">
                <a:tc>
                  <a:txBody>
                    <a:bodyPr lIns="90000" rIns="90000" tIns="46800" bIns="46800" anchor="t">
                      <a:noAutofit/>
                    </a:bodyPr>
                    <a:p>
                      <a:r>
                        <a:rPr b="0" lang="en-US" sz="1800" spc="-1" strike="noStrike">
                          <a:latin typeface="Arial"/>
                        </a:rPr>
                        <a:t>Practice Defense in Depth</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IDS53-CPP, ERR50-CPP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Use Effective Quality Assurance Techniques</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MSC50-CPP, ERR51-CPP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8680">
                <a:tc>
                  <a:txBody>
                    <a:bodyPr lIns="90000" rIns="90000" tIns="46800" bIns="46800" anchor="t">
                      <a:noAutofit/>
                    </a:bodyPr>
                    <a:p>
                      <a:r>
                        <a:rPr b="0" lang="en-US" sz="1800" spc="-1" strike="noStrike">
                          <a:latin typeface="Arial"/>
                        </a:rPr>
                        <a:t>Adopt a Secure Coding Standard</a:t>
                      </a:r>
                      <a:r>
                        <a:rPr b="0" lang="en-US" sz="1800" spc="-1" strike="noStrike">
                          <a:latin typeface="Arial"/>
                        </a:rPr>
                        <a:t>	</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ERR55-CPP, ERR60-CPP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102"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866920" y="-149760"/>
            <a:ext cx="8610120" cy="1292760"/>
          </a:xfrm>
          <a:prstGeom prst="rect">
            <a:avLst/>
          </a:prstGeom>
          <a:noFill/>
          <a:ln w="0">
            <a:noFill/>
          </a:ln>
        </p:spPr>
        <p:txBody>
          <a:bodyPr anchor="ctr">
            <a:normAutofit/>
          </a:bodyPr>
          <a:p>
            <a:pPr algn="r">
              <a:lnSpc>
                <a:spcPct val="90000"/>
              </a:lnSpc>
              <a:buNone/>
              <a:tabLst>
                <a:tab algn="l" pos="0"/>
              </a:tabLst>
            </a:pPr>
            <a:r>
              <a:rPr b="0" lang="en-US" sz="3200" spc="-1" strike="noStrike">
                <a:solidFill>
                  <a:srgbClr val="ffffff"/>
                </a:solidFill>
                <a:latin typeface="Century Gothic"/>
                <a:ea typeface="Century Gothic"/>
              </a:rPr>
              <a:t>CODING</a:t>
            </a:r>
            <a:br>
              <a:rPr sz="3200"/>
            </a:br>
            <a:r>
              <a:rPr b="0" lang="en-US" sz="3200" spc="-1" strike="noStrike">
                <a:solidFill>
                  <a:srgbClr val="ffffff"/>
                </a:solidFill>
                <a:latin typeface="Century Gothic"/>
                <a:ea typeface="Century Gothic"/>
              </a:rPr>
              <a:t> STANDARDS</a:t>
            </a:r>
            <a:endParaRPr b="0" lang="en-US" sz="3200" spc="-1" strike="noStrike">
              <a:solidFill>
                <a:srgbClr val="000000"/>
              </a:solidFill>
              <a:latin typeface="Arial"/>
            </a:endParaRPr>
          </a:p>
        </p:txBody>
      </p:sp>
      <p:pic>
        <p:nvPicPr>
          <p:cNvPr id="104" name="Google Shape;176;p6" descr="Green Pace logo"/>
          <p:cNvPicPr/>
          <p:nvPr/>
        </p:nvPicPr>
        <p:blipFill>
          <a:blip r:embed="rId1"/>
          <a:stretch/>
        </p:blipFill>
        <p:spPr>
          <a:xfrm>
            <a:off x="11084040" y="5440680"/>
            <a:ext cx="886320" cy="1148760"/>
          </a:xfrm>
          <a:prstGeom prst="rect">
            <a:avLst/>
          </a:prstGeom>
          <a:ln w="0">
            <a:noFill/>
          </a:ln>
        </p:spPr>
      </p:pic>
      <p:graphicFrame>
        <p:nvGraphicFramePr>
          <p:cNvPr id="105" name=""/>
          <p:cNvGraphicFramePr/>
          <p:nvPr/>
        </p:nvGraphicFramePr>
        <p:xfrm>
          <a:off x="3571200" y="7200"/>
          <a:ext cx="5075280" cy="6857280"/>
        </p:xfrm>
        <a:graphic>
          <a:graphicData uri="http://schemas.openxmlformats.org/drawingml/2006/table">
            <a:tbl>
              <a:tblPr/>
              <a:tblGrid>
                <a:gridCol w="600840"/>
                <a:gridCol w="1409760"/>
                <a:gridCol w="3065040"/>
              </a:tblGrid>
              <a:tr h="685440">
                <a:tc>
                  <a:txBody>
                    <a:bodyPr lIns="90000" rIns="90000" tIns="46800" bIns="46800" anchor="t">
                      <a:noAutofit/>
                    </a:bodyPr>
                    <a:p>
                      <a:r>
                        <a:rPr b="0" lang="en-US" sz="1800" spc="-1" strike="noStrike">
                          <a:latin typeface="Arial"/>
                        </a:rPr>
                        <a:t>0</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STR50-CPP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400" spc="-1" strike="noStrike">
                          <a:latin typeface="Arial"/>
                        </a:rPr>
                        <a:t>Ensure there is enough room in string storage for character data and the null terminator.</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85440">
                <a:tc>
                  <a:txBody>
                    <a:bodyPr lIns="90000" rIns="90000" tIns="46800" bIns="46800" anchor="t">
                      <a:noAutofit/>
                    </a:bodyPr>
                    <a:p>
                      <a:r>
                        <a:rPr b="0" lang="en-US" sz="1800" spc="-1" strike="noStrike">
                          <a:latin typeface="Arial"/>
                        </a:rPr>
                        <a:t>1</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IDS53-CPP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latin typeface="Arial"/>
                        </a:rPr>
                        <a:t>Prevent SQL injection by using parameterized queries.</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2</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MEM50-CPP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400" spc="-1" strike="noStrike">
                          <a:latin typeface="Arial"/>
                        </a:rPr>
                        <a:t>Do not access freed memory.</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5440">
                <a:tc>
                  <a:txBody>
                    <a:bodyPr lIns="90000" rIns="90000" tIns="46800" bIns="46800" anchor="t">
                      <a:noAutofit/>
                    </a:bodyPr>
                    <a:p>
                      <a:r>
                        <a:rPr b="0" lang="en-US" sz="1800" spc="-1" strike="noStrike">
                          <a:latin typeface="Arial"/>
                        </a:rPr>
                        <a:t>3</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ERR50-CPP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latin typeface="Arial"/>
                        </a:rPr>
                        <a:t>Do not abruptly terminate the program; handle errors gracefully.</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4</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ERR51-CPP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400" spc="-1" strike="noStrike">
                          <a:latin typeface="Arial"/>
                        </a:rPr>
                        <a:t>Do not call std::terminate() directly.</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5440">
                <a:tc>
                  <a:txBody>
                    <a:bodyPr lIns="90000" rIns="90000" tIns="46800" bIns="46800" anchor="t">
                      <a:noAutofit/>
                    </a:bodyPr>
                    <a:p>
                      <a:r>
                        <a:rPr b="0" lang="en-US" sz="1800" spc="-1" strike="noStrike">
                          <a:latin typeface="Arial"/>
                        </a:rPr>
                        <a:t>5</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ERR55-CPP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latin typeface="Arial"/>
                        </a:rPr>
                        <a:t>Honor exception specifications.</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6</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ERR60-CPP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400" spc="-1" strike="noStrike">
                          <a:latin typeface="Arial"/>
                        </a:rPr>
                        <a:t>Catch exceptions by reference, not by value.</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5440">
                <a:tc>
                  <a:txBody>
                    <a:bodyPr lIns="90000" rIns="90000" tIns="46800" bIns="46800" anchor="t">
                      <a:noAutofit/>
                    </a:bodyPr>
                    <a:p>
                      <a:r>
                        <a:rPr b="0" lang="en-US" sz="1800" spc="-1" strike="noStrike">
                          <a:latin typeface="Arial"/>
                        </a:rPr>
                        <a:t>7</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INT01-CPP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latin typeface="Arial"/>
                        </a:rPr>
                        <a:t>Use rsize_t or size_t for all integer sizes.</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85440">
                <a:tc>
                  <a:txBody>
                    <a:bodyPr lIns="90000" rIns="90000" tIns="46800" bIns="46800" anchor="t">
                      <a:noAutofit/>
                    </a:bodyPr>
                    <a:p>
                      <a:r>
                        <a:rPr b="0" lang="en-US" sz="1800" spc="-1" strike="noStrike">
                          <a:latin typeface="Arial"/>
                        </a:rPr>
                        <a:t>8</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INT32-C</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400" spc="-1" strike="noStrike">
                          <a:latin typeface="Arial"/>
                        </a:rPr>
                        <a:t>Ensure operations on signed integers do not result in overflow.</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88680">
                <a:tc>
                  <a:txBody>
                    <a:bodyPr lIns="90000" rIns="90000" tIns="46800" bIns="46800" anchor="t">
                      <a:noAutofit/>
                    </a:bodyPr>
                    <a:p>
                      <a:r>
                        <a:rPr b="0" lang="en-US" sz="1800" spc="-1" strike="noStrike">
                          <a:latin typeface="Arial"/>
                        </a:rPr>
                        <a:t>9</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MSC50-CPP</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latin typeface="Arial"/>
                        </a:rPr>
                        <a:t>Do not use std::assert() in production code.</a:t>
                      </a:r>
                      <a:endParaRPr b="0" lang="en-US" sz="1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106"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14976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ENCRYPTIO</a:t>
            </a:r>
            <a:r>
              <a:rPr b="0" lang="en-US" sz="4000" spc="-1" strike="noStrike">
                <a:solidFill>
                  <a:srgbClr val="ffffff"/>
                </a:solidFill>
                <a:latin typeface="Century Gothic"/>
                <a:ea typeface="Century Gothic"/>
              </a:rPr>
              <a:t>N POLICIES</a:t>
            </a:r>
            <a:endParaRPr b="0" lang="en-US" sz="4000" spc="-1" strike="noStrike">
              <a:solidFill>
                <a:srgbClr val="000000"/>
              </a:solidFill>
              <a:latin typeface="Arial"/>
            </a:endParaRPr>
          </a:p>
        </p:txBody>
      </p:sp>
      <p:pic>
        <p:nvPicPr>
          <p:cNvPr id="108" name="Google Shape;183;p7" descr="Green Pace logo"/>
          <p:cNvPicPr/>
          <p:nvPr/>
        </p:nvPicPr>
        <p:blipFill>
          <a:blip r:embed="rId1"/>
          <a:stretch/>
        </p:blipFill>
        <p:spPr>
          <a:xfrm>
            <a:off x="11084040" y="5440680"/>
            <a:ext cx="886320" cy="1148760"/>
          </a:xfrm>
          <a:prstGeom prst="rect">
            <a:avLst/>
          </a:prstGeom>
          <a:ln w="0">
            <a:noFill/>
          </a:ln>
        </p:spPr>
      </p:pic>
      <p:graphicFrame>
        <p:nvGraphicFramePr>
          <p:cNvPr id="109" name=""/>
          <p:cNvGraphicFramePr/>
          <p:nvPr/>
        </p:nvGraphicFramePr>
        <p:xfrm>
          <a:off x="1600200" y="914400"/>
          <a:ext cx="7045560" cy="5715000"/>
        </p:xfrm>
        <a:graphic>
          <a:graphicData uri="http://schemas.openxmlformats.org/drawingml/2006/table">
            <a:tbl>
              <a:tblPr/>
              <a:tblGrid>
                <a:gridCol w="3522240"/>
                <a:gridCol w="3523680"/>
              </a:tblGrid>
              <a:tr h="1903680">
                <a:tc>
                  <a:txBody>
                    <a:bodyPr lIns="90000" rIns="90000" tIns="46800" bIns="46800" anchor="t">
                      <a:noAutofit/>
                    </a:bodyPr>
                    <a:p>
                      <a:r>
                        <a:rPr b="0" lang="en-US" sz="2400" spc="-1" strike="noStrike">
                          <a:latin typeface="Arial"/>
                        </a:rPr>
                        <a:t>Encryption in Flight</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2400" spc="-1" strike="noStrike">
                          <a:latin typeface="Arial"/>
                        </a:rPr>
                        <a:t>safeguards data while it's being sent via networks</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903680">
                <a:tc>
                  <a:txBody>
                    <a:bodyPr lIns="90000" rIns="90000" tIns="46800" bIns="46800" anchor="t">
                      <a:noAutofit/>
                    </a:bodyPr>
                    <a:p>
                      <a:r>
                        <a:rPr b="0" lang="en-US" sz="2400" spc="-1" strike="noStrike">
                          <a:latin typeface="Arial"/>
                        </a:rPr>
                        <a:t>Encryption at Rest</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2400" spc="-1" strike="noStrike">
                          <a:latin typeface="Arial"/>
                        </a:rPr>
                        <a:t>protects data that is kept on disks and other storage devices.</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907640">
                <a:tc>
                  <a:txBody>
                    <a:bodyPr lIns="90000" rIns="90000" tIns="46800" bIns="46800" anchor="t">
                      <a:noAutofit/>
                    </a:bodyPr>
                    <a:p>
                      <a:r>
                        <a:rPr b="0" lang="en-US" sz="2400" spc="-1" strike="noStrike">
                          <a:latin typeface="Arial"/>
                        </a:rPr>
                        <a:t>Encryption in Use</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2400" spc="-1" strike="noStrike">
                          <a:latin typeface="Arial"/>
                        </a:rPr>
                        <a:t>protects information while it's being handled in RAM</a:t>
                      </a:r>
                      <a:endParaRPr b="0" lang="en-US" sz="24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10"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80520" y="-22860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TRIPLE-A POLICIES</a:t>
            </a:r>
            <a:endParaRPr b="0" lang="en-US" sz="4000" spc="-1" strike="noStrike">
              <a:solidFill>
                <a:srgbClr val="000000"/>
              </a:solidFill>
              <a:latin typeface="Arial"/>
            </a:endParaRPr>
          </a:p>
        </p:txBody>
      </p:sp>
      <p:pic>
        <p:nvPicPr>
          <p:cNvPr id="112" name="Google Shape;190;p8" descr="Green Pace logo"/>
          <p:cNvPicPr/>
          <p:nvPr/>
        </p:nvPicPr>
        <p:blipFill>
          <a:blip r:embed="rId1"/>
          <a:stretch/>
        </p:blipFill>
        <p:spPr>
          <a:xfrm>
            <a:off x="11084040" y="5440680"/>
            <a:ext cx="886320" cy="1148760"/>
          </a:xfrm>
          <a:prstGeom prst="rect">
            <a:avLst/>
          </a:prstGeom>
          <a:ln w="0">
            <a:noFill/>
          </a:ln>
        </p:spPr>
      </p:pic>
      <p:graphicFrame>
        <p:nvGraphicFramePr>
          <p:cNvPr id="113" name=""/>
          <p:cNvGraphicFramePr/>
          <p:nvPr/>
        </p:nvGraphicFramePr>
        <p:xfrm>
          <a:off x="2743200" y="685800"/>
          <a:ext cx="5931720" cy="5943600"/>
        </p:xfrm>
        <a:graphic>
          <a:graphicData uri="http://schemas.openxmlformats.org/drawingml/2006/table">
            <a:tbl>
              <a:tblPr/>
              <a:tblGrid>
                <a:gridCol w="1828800"/>
                <a:gridCol w="4103280"/>
              </a:tblGrid>
              <a:tr h="1980360">
                <a:tc>
                  <a:txBody>
                    <a:bodyPr lIns="90000" rIns="90000" tIns="46800" bIns="46800" anchor="t">
                      <a:noAutofit/>
                    </a:bodyPr>
                    <a:p>
                      <a:r>
                        <a:rPr b="0" lang="en-US" sz="1800" spc="-1" strike="noStrike">
                          <a:latin typeface="Arial"/>
                        </a:rPr>
                        <a:t>Authentication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800" spc="-1" strike="noStrike">
                          <a:latin typeface="Arial"/>
                        </a:rPr>
                        <a:t>Verifying user </a:t>
                      </a:r>
                      <a:r>
                        <a:rPr b="0" lang="en-US" sz="1800" spc="-1" strike="noStrike">
                          <a:latin typeface="Arial"/>
                        </a:rPr>
                        <a:t>identities with </a:t>
                      </a:r>
                      <a:r>
                        <a:rPr b="0" lang="en-US" sz="1800" spc="-1" strike="noStrike">
                          <a:latin typeface="Arial"/>
                        </a:rPr>
                        <a:t>multi-factor </a:t>
                      </a:r>
                      <a:r>
                        <a:rPr b="0" lang="en-US" sz="1800" spc="-1" strike="noStrike">
                          <a:latin typeface="Arial"/>
                        </a:rPr>
                        <a:t>authentication.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980360">
                <a:tc>
                  <a:txBody>
                    <a:bodyPr lIns="90000" rIns="90000" tIns="46800" bIns="46800" anchor="t">
                      <a:noAutofit/>
                    </a:bodyPr>
                    <a:p>
                      <a:r>
                        <a:rPr b="0" lang="en-US" sz="1800" spc="-1" strike="noStrike">
                          <a:latin typeface="Arial"/>
                        </a:rPr>
                        <a:t>Authorization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800" spc="-1" strike="noStrike">
                          <a:latin typeface="Arial"/>
                        </a:rPr>
                        <a:t>To limit </a:t>
                      </a:r>
                      <a:r>
                        <a:rPr b="0" lang="en-US" sz="1800" spc="-1" strike="noStrike">
                          <a:latin typeface="Arial"/>
                        </a:rPr>
                        <a:t>access, use </a:t>
                      </a:r>
                      <a:r>
                        <a:rPr b="0" lang="en-US" sz="1800" spc="-1" strike="noStrike">
                          <a:latin typeface="Arial"/>
                        </a:rPr>
                        <a:t>role-based </a:t>
                      </a:r>
                      <a:r>
                        <a:rPr b="0" lang="en-US" sz="1800" spc="-1" strike="noStrike">
                          <a:latin typeface="Arial"/>
                        </a:rPr>
                        <a:t>access control </a:t>
                      </a:r>
                      <a:r>
                        <a:rPr b="0" lang="en-US" sz="1800" spc="-1" strike="noStrike">
                          <a:latin typeface="Arial"/>
                        </a:rPr>
                        <a:t>(RBAC).</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982880">
                <a:tc>
                  <a:txBody>
                    <a:bodyPr lIns="90000" rIns="90000" tIns="46800" bIns="46800" anchor="t">
                      <a:noAutofit/>
                    </a:bodyPr>
                    <a:p>
                      <a:r>
                        <a:rPr b="0" lang="en-US" sz="1800" spc="-1" strike="noStrike">
                          <a:latin typeface="Arial"/>
                        </a:rPr>
                        <a:t>Accounting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800" spc="-1" strike="noStrike">
                          <a:latin typeface="Arial"/>
                        </a:rPr>
                        <a:t>tracking and </a:t>
                      </a:r>
                      <a:r>
                        <a:rPr b="0" lang="en-US" sz="1800" spc="-1" strike="noStrike">
                          <a:latin typeface="Arial"/>
                        </a:rPr>
                        <a:t>recording user </a:t>
                      </a:r>
                      <a:r>
                        <a:rPr b="0" lang="en-US" sz="1800" spc="-1" strike="noStrike">
                          <a:latin typeface="Arial"/>
                        </a:rPr>
                        <a:t>behavior to </a:t>
                      </a:r>
                      <a:r>
                        <a:rPr b="0" lang="en-US" sz="1800" spc="-1" strike="noStrike">
                          <a:latin typeface="Arial"/>
                        </a:rPr>
                        <a:t>ensure </a:t>
                      </a:r>
                      <a:r>
                        <a:rPr b="0" lang="en-US" sz="1800" spc="-1" strike="noStrike">
                          <a:latin typeface="Arial"/>
                        </a:rPr>
                        <a:t>responsibility.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114"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685800" y="-228600"/>
            <a:ext cx="8610120" cy="1292760"/>
          </a:xfrm>
          <a:prstGeom prst="rect">
            <a:avLst/>
          </a:prstGeom>
          <a:noFill/>
          <a:ln w="0">
            <a:noFill/>
          </a:ln>
        </p:spPr>
        <p:txBody>
          <a:bodyPr anchor="ctr">
            <a:noAutofit/>
          </a:bodyPr>
          <a:p>
            <a:pPr algn="r">
              <a:lnSpc>
                <a:spcPct val="90000"/>
              </a:lnSpc>
              <a:buNone/>
              <a:tabLst>
                <a:tab algn="l" pos="0"/>
              </a:tabLst>
            </a:pPr>
            <a:r>
              <a:rPr b="0" lang="en-US" sz="4000" spc="-1" strike="noStrike">
                <a:solidFill>
                  <a:srgbClr val="ffffff"/>
                </a:solidFill>
                <a:latin typeface="Century Gothic"/>
                <a:ea typeface="Century Gothic"/>
              </a:rPr>
              <a:t>Unit Testing</a:t>
            </a:r>
            <a:endParaRPr b="0" lang="en-US" sz="4000" spc="-1" strike="noStrike">
              <a:solidFill>
                <a:srgbClr val="000000"/>
              </a:solidFill>
              <a:latin typeface="Arial"/>
            </a:endParaRPr>
          </a:p>
        </p:txBody>
      </p:sp>
      <p:pic>
        <p:nvPicPr>
          <p:cNvPr id="116" name="Google Shape;197;g9504e29505_0_0" descr="Green Pace logo"/>
          <p:cNvPicPr/>
          <p:nvPr/>
        </p:nvPicPr>
        <p:blipFill>
          <a:blip r:embed="rId1"/>
          <a:stretch/>
        </p:blipFill>
        <p:spPr>
          <a:xfrm>
            <a:off x="11084040" y="5440680"/>
            <a:ext cx="886320" cy="1148760"/>
          </a:xfrm>
          <a:prstGeom prst="rect">
            <a:avLst/>
          </a:prstGeom>
          <a:ln w="0">
            <a:noFill/>
          </a:ln>
        </p:spPr>
      </p:pic>
      <p:graphicFrame>
        <p:nvGraphicFramePr>
          <p:cNvPr id="117" name=""/>
          <p:cNvGraphicFramePr/>
          <p:nvPr/>
        </p:nvGraphicFramePr>
        <p:xfrm>
          <a:off x="799920" y="743040"/>
          <a:ext cx="9829440" cy="5715000"/>
        </p:xfrm>
        <a:graphic>
          <a:graphicData uri="http://schemas.openxmlformats.org/drawingml/2006/table">
            <a:tbl>
              <a:tblPr/>
              <a:tblGrid>
                <a:gridCol w="2672280"/>
                <a:gridCol w="7157520"/>
              </a:tblGrid>
              <a:tr h="951840">
                <a:tc>
                  <a:txBody>
                    <a:bodyPr lIns="90000" rIns="90000" tIns="46800" bIns="46800" anchor="t">
                      <a:noAutofit/>
                    </a:bodyPr>
                    <a:p>
                      <a:r>
                        <a:rPr b="0" lang="en-US" sz="1800" spc="-1" strike="noStrike">
                          <a:latin typeface="Arial"/>
                        </a:rPr>
                        <a:t> </a:t>
                      </a:r>
                      <a:r>
                        <a:rPr b="0" lang="en-US" sz="1800" spc="-1" strike="noStrike">
                          <a:latin typeface="Arial"/>
                        </a:rPr>
                        <a:t>Test 1: Pass - Valid String Copy</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0" lang="en-US" sz="1200" spc="-1" strike="noStrike">
                          <a:latin typeface="Arial"/>
                        </a:rPr>
                        <a:t>TEST_F(StringCopyT</a:t>
                      </a:r>
                      <a:r>
                        <a:rPr b="0" lang="en-US" sz="1200" spc="-1" strike="noStrike">
                          <a:latin typeface="Arial"/>
                        </a:rPr>
                        <a:t>est, ValidStringCopy) {</a:t>
                      </a:r>
                      <a:endParaRPr b="0" lang="en-US" sz="1200" spc="-1" strike="noStrike">
                        <a:latin typeface="Arial"/>
                      </a:endParaRPr>
                    </a:p>
                    <a:p>
                      <a:r>
                        <a:rPr b="0" lang="en-US" sz="1200" spc="-1" strike="noStrike">
                          <a:latin typeface="Arial"/>
                        </a:rPr>
                        <a:t>    </a:t>
                      </a:r>
                      <a:r>
                        <a:rPr b="0" lang="en-US" sz="1200" spc="-1" strike="noStrike">
                          <a:latin typeface="Arial"/>
                        </a:rPr>
                        <a:t>const char* source </a:t>
                      </a:r>
                      <a:r>
                        <a:rPr b="0" lang="en-US" sz="1200" spc="-1" strike="noStrike">
                          <a:latin typeface="Arial"/>
                        </a:rPr>
                        <a:t>= "Test";</a:t>
                      </a:r>
                      <a:endParaRPr b="0" lang="en-US" sz="1200" spc="-1" strike="noStrike">
                        <a:latin typeface="Arial"/>
                      </a:endParaRPr>
                    </a:p>
                    <a:p>
                      <a:r>
                        <a:rPr b="0" lang="en-US" sz="1200" spc="-1" strike="noStrike">
                          <a:latin typeface="Arial"/>
                        </a:rPr>
                        <a:t>    </a:t>
                      </a:r>
                      <a:r>
                        <a:rPr b="0" lang="en-US" sz="1200" spc="-1" strike="noStrike">
                          <a:latin typeface="Arial"/>
                        </a:rPr>
                        <a:t>EXPECT_NO_THRO</a:t>
                      </a:r>
                      <a:r>
                        <a:rPr b="0" lang="en-US" sz="1200" spc="-1" strike="noStrike">
                          <a:latin typeface="Arial"/>
                        </a:rPr>
                        <a:t>W(safeCopy(buffer, </a:t>
                      </a:r>
                      <a:r>
                        <a:rPr b="0" lang="en-US" sz="1200" spc="-1" strike="noStrike">
                          <a:latin typeface="Arial"/>
                        </a:rPr>
                        <a:t>source, </a:t>
                      </a:r>
                      <a:r>
                        <a:rPr b="0" lang="en-US" sz="1200" spc="-1" strike="noStrike">
                          <a:latin typeface="Arial"/>
                        </a:rPr>
                        <a:t>sizeof(buffer)));</a:t>
                      </a:r>
                      <a:endParaRPr b="0" lang="en-US" sz="1200" spc="-1" strike="noStrike">
                        <a:latin typeface="Arial"/>
                      </a:endParaRPr>
                    </a:p>
                    <a:p>
                      <a:r>
                        <a:rPr b="0" lang="en-US" sz="1200" spc="-1" strike="noStrike">
                          <a:latin typeface="Arial"/>
                        </a:rPr>
                        <a:t>    </a:t>
                      </a:r>
                      <a:r>
                        <a:rPr b="0" lang="en-US" sz="1200" spc="-1" strike="noStrike">
                          <a:latin typeface="Arial"/>
                        </a:rPr>
                        <a:t>EXPECT_STREQ(buf</a:t>
                      </a:r>
                      <a:r>
                        <a:rPr b="0" lang="en-US" sz="1200" spc="-1" strike="noStrike">
                          <a:latin typeface="Arial"/>
                        </a:rPr>
                        <a:t>fer, "Test");</a:t>
                      </a:r>
                      <a:endParaRPr b="0" lang="en-US" sz="1200" spc="-1" strike="noStrike">
                        <a:latin typeface="Arial"/>
                      </a:endParaRPr>
                    </a:p>
                    <a:p>
                      <a:r>
                        <a:rPr b="0" lang="en-US" sz="1200" spc="-1" strike="noStrike">
                          <a:latin typeface="Arial"/>
                        </a:rPr>
                        <a:t>}</a:t>
                      </a:r>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951840">
                <a:tc>
                  <a:txBody>
                    <a:bodyPr lIns="90000" rIns="90000" tIns="46800" bIns="46800" anchor="t">
                      <a:noAutofit/>
                    </a:bodyPr>
                    <a:p>
                      <a:r>
                        <a:rPr b="0" lang="en-US" sz="1800" spc="-1" strike="noStrike">
                          <a:latin typeface="Arial"/>
                        </a:rPr>
                        <a:t>Test 2: Pass - Edge Case with Buffer Size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200" spc="-1" strike="noStrike">
                          <a:latin typeface="Arial"/>
                        </a:rPr>
                        <a:t>TEST_F(StringCopyTest, EdgeCaseExactBufferSize) {</a:t>
                      </a:r>
                      <a:endParaRPr b="0" lang="en-US" sz="1200" spc="-1" strike="noStrike">
                        <a:latin typeface="Arial"/>
                      </a:endParaRPr>
                    </a:p>
                    <a:p>
                      <a:r>
                        <a:rPr b="0" lang="en-US" sz="1200" spc="-1" strike="noStrike">
                          <a:latin typeface="Arial"/>
                        </a:rPr>
                        <a:t>    </a:t>
                      </a:r>
                      <a:r>
                        <a:rPr b="0" lang="en-US" sz="1200" spc="-1" strike="noStrike">
                          <a:latin typeface="Arial"/>
                        </a:rPr>
                        <a:t>const char* source = "123456789";</a:t>
                      </a:r>
                      <a:endParaRPr b="0" lang="en-US" sz="1200" spc="-1" strike="noStrike">
                        <a:latin typeface="Arial"/>
                      </a:endParaRPr>
                    </a:p>
                    <a:p>
                      <a:r>
                        <a:rPr b="0" lang="en-US" sz="1200" spc="-1" strike="noStrike">
                          <a:latin typeface="Arial"/>
                        </a:rPr>
                        <a:t>    </a:t>
                      </a:r>
                      <a:r>
                        <a:rPr b="0" lang="en-US" sz="1200" spc="-1" strike="noStrike">
                          <a:latin typeface="Arial"/>
                        </a:rPr>
                        <a:t>EXPECT_NO_THROW(safeCopy(buffer, source, sizeof(buffer)));</a:t>
                      </a:r>
                      <a:endParaRPr b="0" lang="en-US" sz="1200" spc="-1" strike="noStrike">
                        <a:latin typeface="Arial"/>
                      </a:endParaRPr>
                    </a:p>
                    <a:p>
                      <a:r>
                        <a:rPr b="0" lang="en-US" sz="1200" spc="-1" strike="noStrike">
                          <a:latin typeface="Arial"/>
                        </a:rPr>
                        <a:t>    </a:t>
                      </a:r>
                      <a:r>
                        <a:rPr b="0" lang="en-US" sz="1200" spc="-1" strike="noStrike">
                          <a:latin typeface="Arial"/>
                        </a:rPr>
                        <a:t>EXPECT_STREQ(buffer, "123456789");</a:t>
                      </a:r>
                      <a:endParaRPr b="0" lang="en-US" sz="1200" spc="-1" strike="noStrike">
                        <a:latin typeface="Arial"/>
                      </a:endParaRPr>
                    </a:p>
                    <a:p>
                      <a:r>
                        <a:rPr b="0" lang="en-US" sz="1200" spc="-1" strike="noStrike">
                          <a:latin typeface="Arial"/>
                        </a:rPr>
                        <a:t>}</a:t>
                      </a:r>
                      <a:endParaRPr b="0" lang="en-US" sz="1200" spc="-1" strike="noStrike">
                        <a:latin typeface="Arial"/>
                      </a:endParaRPr>
                    </a:p>
                    <a:p>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51840">
                <a:tc>
                  <a:txBody>
                    <a:bodyPr lIns="90000" rIns="90000" tIns="46800" bIns="46800" anchor="t">
                      <a:noAutofit/>
                    </a:bodyPr>
                    <a:p>
                      <a:r>
                        <a:rPr b="0" lang="en-US" sz="1800" spc="-1" strike="noStrike">
                          <a:latin typeface="Arial"/>
                        </a:rPr>
                        <a:t>Test 3: Pass - Null Terminator Handling</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200" spc="-1" strike="noStrike">
                          <a:latin typeface="Arial"/>
                        </a:rPr>
                        <a:t>TEST_F(StringCopyT</a:t>
                      </a:r>
                      <a:r>
                        <a:rPr b="0" lang="en-US" sz="1200" spc="-1" strike="noStrike">
                          <a:latin typeface="Arial"/>
                        </a:rPr>
                        <a:t>est, </a:t>
                      </a:r>
                      <a:r>
                        <a:rPr b="0" lang="en-US" sz="1200" spc="-1" strike="noStrike">
                          <a:latin typeface="Arial"/>
                        </a:rPr>
                        <a:t>HandlesNullTerminat</a:t>
                      </a:r>
                      <a:r>
                        <a:rPr b="0" lang="en-US" sz="1200" spc="-1" strike="noStrike">
                          <a:latin typeface="Arial"/>
                        </a:rPr>
                        <a:t>or) {</a:t>
                      </a:r>
                      <a:endParaRPr b="0" lang="en-US" sz="1200" spc="-1" strike="noStrike">
                        <a:latin typeface="Arial"/>
                      </a:endParaRPr>
                    </a:p>
                    <a:p>
                      <a:r>
                        <a:rPr b="0" lang="en-US" sz="1200" spc="-1" strike="noStrike">
                          <a:latin typeface="Arial"/>
                        </a:rPr>
                        <a:t>    </a:t>
                      </a:r>
                      <a:r>
                        <a:rPr b="0" lang="en-US" sz="1200" spc="-1" strike="noStrike">
                          <a:latin typeface="Arial"/>
                        </a:rPr>
                        <a:t>const char* source </a:t>
                      </a:r>
                      <a:r>
                        <a:rPr b="0" lang="en-US" sz="1200" spc="-1" strike="noStrike">
                          <a:latin typeface="Arial"/>
                        </a:rPr>
                        <a:t>= "Test\0Extra";</a:t>
                      </a:r>
                      <a:endParaRPr b="0" lang="en-US" sz="1200" spc="-1" strike="noStrike">
                        <a:latin typeface="Arial"/>
                      </a:endParaRPr>
                    </a:p>
                    <a:p>
                      <a:r>
                        <a:rPr b="0" lang="en-US" sz="1200" spc="-1" strike="noStrike">
                          <a:latin typeface="Arial"/>
                        </a:rPr>
                        <a:t>    </a:t>
                      </a:r>
                      <a:r>
                        <a:rPr b="0" lang="en-US" sz="1200" spc="-1" strike="noStrike">
                          <a:latin typeface="Arial"/>
                        </a:rPr>
                        <a:t>EXPECT_NO_THRO</a:t>
                      </a:r>
                      <a:r>
                        <a:rPr b="0" lang="en-US" sz="1200" spc="-1" strike="noStrike">
                          <a:latin typeface="Arial"/>
                        </a:rPr>
                        <a:t>W(safeCopy(buffer, </a:t>
                      </a:r>
                      <a:r>
                        <a:rPr b="0" lang="en-US" sz="1200" spc="-1" strike="noStrike">
                          <a:latin typeface="Arial"/>
                        </a:rPr>
                        <a:t>source, </a:t>
                      </a:r>
                      <a:r>
                        <a:rPr b="0" lang="en-US" sz="1200" spc="-1" strike="noStrike">
                          <a:latin typeface="Arial"/>
                        </a:rPr>
                        <a:t>sizeof(buffer)));</a:t>
                      </a:r>
                      <a:endParaRPr b="0" lang="en-US" sz="1200" spc="-1" strike="noStrike">
                        <a:latin typeface="Arial"/>
                      </a:endParaRPr>
                    </a:p>
                    <a:p>
                      <a:r>
                        <a:rPr b="0" lang="en-US" sz="1200" spc="-1" strike="noStrike">
                          <a:latin typeface="Arial"/>
                        </a:rPr>
                        <a:t>    </a:t>
                      </a:r>
                      <a:r>
                        <a:rPr b="0" lang="en-US" sz="1200" spc="-1" strike="noStrike">
                          <a:latin typeface="Arial"/>
                        </a:rPr>
                        <a:t>EXPECT_STREQ(buf</a:t>
                      </a:r>
                      <a:r>
                        <a:rPr b="0" lang="en-US" sz="1200" spc="-1" strike="noStrike">
                          <a:latin typeface="Arial"/>
                        </a:rPr>
                        <a:t>fer, "Test");</a:t>
                      </a:r>
                      <a:endParaRPr b="0" lang="en-US" sz="1200" spc="-1" strike="noStrike">
                        <a:latin typeface="Arial"/>
                      </a:endParaRPr>
                    </a:p>
                    <a:p>
                      <a:r>
                        <a:rPr b="0" lang="en-US" sz="1200" spc="-1" strike="noStrike">
                          <a:latin typeface="Arial"/>
                        </a:rPr>
                        <a:t>}</a:t>
                      </a:r>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51840">
                <a:tc>
                  <a:txBody>
                    <a:bodyPr lIns="90000" rIns="90000" tIns="46800" bIns="46800" anchor="t">
                      <a:noAutofit/>
                    </a:bodyPr>
                    <a:p>
                      <a:r>
                        <a:rPr b="0" lang="en-US" sz="1800" spc="-1" strike="noStrike">
                          <a:latin typeface="Arial"/>
                        </a:rPr>
                        <a:t>Test 4: Fail - </a:t>
                      </a:r>
                      <a:r>
                        <a:rPr b="0" lang="en-US" sz="1800" spc="-1" strike="noStrike">
                          <a:latin typeface="Arial"/>
                        </a:rPr>
                        <a:t>Buffer </a:t>
                      </a:r>
                      <a:r>
                        <a:rPr b="0" lang="en-US" sz="1800" spc="-1" strike="noStrike">
                          <a:latin typeface="Arial"/>
                        </a:rPr>
                        <a:t>Overflow </a:t>
                      </a:r>
                      <a:r>
                        <a:rPr b="0" lang="en-US" sz="1800" spc="-1" strike="noStrike">
                          <a:latin typeface="Arial"/>
                        </a:rPr>
                        <a:t>Detection</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200" spc="-1" strike="noStrike">
                          <a:latin typeface="Arial"/>
                        </a:rPr>
                        <a:t>TEST_F(StringCopyT</a:t>
                      </a:r>
                      <a:r>
                        <a:rPr b="0" lang="en-US" sz="1200" spc="-1" strike="noStrike">
                          <a:latin typeface="Arial"/>
                        </a:rPr>
                        <a:t>est, </a:t>
                      </a:r>
                      <a:r>
                        <a:rPr b="0" lang="en-US" sz="1200" spc="-1" strike="noStrike">
                          <a:latin typeface="Arial"/>
                        </a:rPr>
                        <a:t>BufferOverflowDetecti</a:t>
                      </a:r>
                      <a:r>
                        <a:rPr b="0" lang="en-US" sz="1200" spc="-1" strike="noStrike">
                          <a:latin typeface="Arial"/>
                        </a:rPr>
                        <a:t>on) {</a:t>
                      </a:r>
                      <a:endParaRPr b="0" lang="en-US" sz="1200" spc="-1" strike="noStrike">
                        <a:latin typeface="Arial"/>
                      </a:endParaRPr>
                    </a:p>
                    <a:p>
                      <a:r>
                        <a:rPr b="0" lang="en-US" sz="1200" spc="-1" strike="noStrike">
                          <a:latin typeface="Arial"/>
                        </a:rPr>
                        <a:t>    </a:t>
                      </a:r>
                      <a:r>
                        <a:rPr b="0" lang="en-US" sz="1200" spc="-1" strike="noStrike">
                          <a:latin typeface="Arial"/>
                        </a:rPr>
                        <a:t>const char* source </a:t>
                      </a:r>
                      <a:r>
                        <a:rPr b="0" lang="en-US" sz="1200" spc="-1" strike="noStrike">
                          <a:latin typeface="Arial"/>
                        </a:rPr>
                        <a:t>= "ThisIsTooLong";</a:t>
                      </a:r>
                      <a:endParaRPr b="0" lang="en-US" sz="1200" spc="-1" strike="noStrike">
                        <a:latin typeface="Arial"/>
                      </a:endParaRPr>
                    </a:p>
                    <a:p>
                      <a:r>
                        <a:rPr b="0" lang="en-US" sz="1200" spc="-1" strike="noStrike">
                          <a:latin typeface="Arial"/>
                        </a:rPr>
                        <a:t>    </a:t>
                      </a:r>
                      <a:r>
                        <a:rPr b="0" lang="en-US" sz="1200" spc="-1" strike="noStrike">
                          <a:latin typeface="Arial"/>
                        </a:rPr>
                        <a:t>EXPECT_THROW(sa</a:t>
                      </a:r>
                      <a:r>
                        <a:rPr b="0" lang="en-US" sz="1200" spc="-1" strike="noStrike">
                          <a:latin typeface="Arial"/>
                        </a:rPr>
                        <a:t>feCopy(buffer, source, </a:t>
                      </a:r>
                      <a:r>
                        <a:rPr b="0" lang="en-US" sz="1200" spc="-1" strike="noStrike">
                          <a:latin typeface="Arial"/>
                        </a:rPr>
                        <a:t>sizeof(buffer)), </a:t>
                      </a:r>
                      <a:r>
                        <a:rPr b="0" lang="en-US" sz="1200" spc="-1" strike="noStrike">
                          <a:latin typeface="Arial"/>
                        </a:rPr>
                        <a:t>std::overflow_error);</a:t>
                      </a:r>
                      <a:endParaRPr b="0" lang="en-US" sz="1200" spc="-1" strike="noStrike">
                        <a:latin typeface="Arial"/>
                      </a:endParaRPr>
                    </a:p>
                    <a:p>
                      <a:r>
                        <a:rPr b="0" lang="en-US" sz="1200" spc="-1" strike="noStrike">
                          <a:latin typeface="Arial"/>
                        </a:rPr>
                        <a:t>}</a:t>
                      </a:r>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51840">
                <a:tc>
                  <a:txBody>
                    <a:bodyPr lIns="90000" rIns="90000" tIns="46800" bIns="46800" anchor="t">
                      <a:noAutofit/>
                    </a:bodyPr>
                    <a:p>
                      <a:r>
                        <a:rPr b="0" lang="en-US" sz="1800" spc="-1" strike="noStrike">
                          <a:latin typeface="Arial"/>
                        </a:rPr>
                        <a:t>Test 5: Fail - </a:t>
                      </a:r>
                      <a:r>
                        <a:rPr b="0" lang="en-US" sz="1800" spc="-1" strike="noStrike">
                          <a:latin typeface="Arial"/>
                        </a:rPr>
                        <a:t>No Null </a:t>
                      </a:r>
                      <a:r>
                        <a:rPr b="0" lang="en-US" sz="1800" spc="-1" strike="noStrike">
                          <a:latin typeface="Arial"/>
                        </a:rPr>
                        <a:t>Terminator in </a:t>
                      </a:r>
                      <a:r>
                        <a:rPr b="0" lang="en-US" sz="1800" spc="-1" strike="noStrike">
                          <a:latin typeface="Arial"/>
                        </a:rPr>
                        <a:t>Source</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200" spc="-1" strike="noStrike">
                          <a:latin typeface="Arial"/>
                        </a:rPr>
                        <a:t>TEST_F(StringCopyTest, NoNullTerminator) {</a:t>
                      </a:r>
                      <a:endParaRPr b="0" lang="en-US" sz="1200" spc="-1" strike="noStrike">
                        <a:latin typeface="Arial"/>
                      </a:endParaRPr>
                    </a:p>
                    <a:p>
                      <a:r>
                        <a:rPr b="0" lang="en-US" sz="1200" spc="-1" strike="noStrike">
                          <a:latin typeface="Arial"/>
                        </a:rPr>
                        <a:t>    </a:t>
                      </a:r>
                      <a:r>
                        <a:rPr b="0" lang="en-US" sz="1200" spc="-1" strike="noStrike">
                          <a:latin typeface="Arial"/>
                        </a:rPr>
                        <a:t>char noNullTerminator[] = {'T', 'e', 's', 't', '1', '2', '3', '4', '5', '6'};</a:t>
                      </a:r>
                      <a:endParaRPr b="0" lang="en-US" sz="1200" spc="-1" strike="noStrike">
                        <a:latin typeface="Arial"/>
                      </a:endParaRPr>
                    </a:p>
                    <a:p>
                      <a:r>
                        <a:rPr b="0" lang="en-US" sz="1200" spc="-1" strike="noStrike">
                          <a:latin typeface="Arial"/>
                        </a:rPr>
                        <a:t>    </a:t>
                      </a:r>
                      <a:r>
                        <a:rPr b="0" lang="en-US" sz="1200" spc="-1" strike="noStrike">
                          <a:latin typeface="Arial"/>
                        </a:rPr>
                        <a:t>EXPECT_THROW(safeCopy(buffer, noNullTerminator, sizeof(buffer)), std::overflow_error);</a:t>
                      </a:r>
                      <a:endParaRPr b="0" lang="en-US" sz="1200" spc="-1" strike="noStrike">
                        <a:latin typeface="Arial"/>
                      </a:endParaRPr>
                    </a:p>
                    <a:p>
                      <a:r>
                        <a:rPr b="0" lang="en-US" sz="1200" spc="-1" strike="noStrike">
                          <a:latin typeface="Arial"/>
                        </a:rPr>
                        <a:t>}</a:t>
                      </a:r>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55800">
                <a:tc>
                  <a:txBody>
                    <a:bodyPr lIns="90000" rIns="90000" tIns="46800" bIns="46800" anchor="t">
                      <a:noAutofit/>
                    </a:bodyPr>
                    <a:p>
                      <a:r>
                        <a:rPr b="0" lang="en-US" sz="1800" spc="-1" strike="noStrike">
                          <a:latin typeface="Arial"/>
                        </a:rPr>
                        <a:t>Test 6: Fail - Large Input Beyond Buffer</a:t>
                      </a:r>
                      <a:endParaRPr b="0" lang="en-US"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200" spc="-1" strike="noStrike">
                          <a:latin typeface="Arial"/>
                        </a:rPr>
                        <a:t>TEST_F(StringCopyT</a:t>
                      </a:r>
                      <a:r>
                        <a:rPr b="0" lang="en-US" sz="1200" spc="-1" strike="noStrike">
                          <a:latin typeface="Arial"/>
                        </a:rPr>
                        <a:t>est, </a:t>
                      </a:r>
                      <a:r>
                        <a:rPr b="0" lang="en-US" sz="1200" spc="-1" strike="noStrike">
                          <a:latin typeface="Arial"/>
                        </a:rPr>
                        <a:t>LargeInputBeyondBuf</a:t>
                      </a:r>
                      <a:r>
                        <a:rPr b="0" lang="en-US" sz="1200" spc="-1" strike="noStrike">
                          <a:latin typeface="Arial"/>
                        </a:rPr>
                        <a:t>fer) {</a:t>
                      </a:r>
                      <a:endParaRPr b="0" lang="en-US" sz="1200" spc="-1" strike="noStrike">
                        <a:latin typeface="Arial"/>
                      </a:endParaRPr>
                    </a:p>
                    <a:p>
                      <a:r>
                        <a:rPr b="0" lang="en-US" sz="1200" spc="-1" strike="noStrike">
                          <a:latin typeface="Arial"/>
                        </a:rPr>
                        <a:t>    </a:t>
                      </a:r>
                      <a:r>
                        <a:rPr b="0" lang="en-US" sz="1200" spc="-1" strike="noStrike">
                          <a:latin typeface="Arial"/>
                        </a:rPr>
                        <a:t>const char* </a:t>
                      </a:r>
                      <a:r>
                        <a:rPr b="0" lang="en-US" sz="1200" spc="-1" strike="noStrike">
                          <a:latin typeface="Arial"/>
                        </a:rPr>
                        <a:t>largeInput = "This </a:t>
                      </a:r>
                      <a:r>
                        <a:rPr b="0" lang="en-US" sz="1200" spc="-1" strike="noStrike">
                          <a:latin typeface="Arial"/>
                        </a:rPr>
                        <a:t>input string is way too </a:t>
                      </a:r>
                      <a:r>
                        <a:rPr b="0" lang="en-US" sz="1200" spc="-1" strike="noStrike">
                          <a:latin typeface="Arial"/>
                        </a:rPr>
                        <a:t>long for the buffer!";</a:t>
                      </a:r>
                      <a:endParaRPr b="0" lang="en-US" sz="1200" spc="-1" strike="noStrike">
                        <a:latin typeface="Arial"/>
                      </a:endParaRPr>
                    </a:p>
                    <a:p>
                      <a:r>
                        <a:rPr b="0" lang="en-US" sz="1200" spc="-1" strike="noStrike">
                          <a:latin typeface="Arial"/>
                        </a:rPr>
                        <a:t>    </a:t>
                      </a:r>
                      <a:r>
                        <a:rPr b="0" lang="en-US" sz="1200" spc="-1" strike="noStrike">
                          <a:latin typeface="Arial"/>
                        </a:rPr>
                        <a:t>EXPECT_THROW(sa</a:t>
                      </a:r>
                      <a:r>
                        <a:rPr b="0" lang="en-US" sz="1200" spc="-1" strike="noStrike">
                          <a:latin typeface="Arial"/>
                        </a:rPr>
                        <a:t>feCopy(buffer, </a:t>
                      </a:r>
                      <a:r>
                        <a:rPr b="0" lang="en-US" sz="1200" spc="-1" strike="noStrike">
                          <a:latin typeface="Arial"/>
                        </a:rPr>
                        <a:t>largeInput, </a:t>
                      </a:r>
                      <a:r>
                        <a:rPr b="0" lang="en-US" sz="1200" spc="-1" strike="noStrike">
                          <a:latin typeface="Arial"/>
                        </a:rPr>
                        <a:t>sizeof(buffer)), </a:t>
                      </a:r>
                      <a:r>
                        <a:rPr b="0" lang="en-US" sz="1200" spc="-1" strike="noStrike">
                          <a:latin typeface="Arial"/>
                        </a:rPr>
                        <a:t>std::overflow_error);</a:t>
                      </a:r>
                      <a:endParaRPr b="0" lang="en-US" sz="1200" spc="-1" strike="noStrike">
                        <a:latin typeface="Arial"/>
                      </a:endParaRPr>
                    </a:p>
                    <a:p>
                      <a:r>
                        <a:rPr b="0" lang="en-US" sz="1200" spc="-1" strike="noStrike">
                          <a:latin typeface="Arial"/>
                        </a:rPr>
                        <a:t>}</a:t>
                      </a:r>
                      <a:endParaRPr b="0" lang="en-US" sz="12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118" name="" descr="">
            <a:hlinkClick r:id="" action="ppaction://media"/>
          </p:cNvPr>
          <p:cNvPicPr/>
          <p:nvPr>
            <a:audioFile r:link="rId2"/>
            <p:extLst>
              <p:ext uri="{DAA4B4D4-6D71-4841-9C94-3DE7FCFB9230}">
                <p14:media r:embed="rId3"/>
              </p:ext>
            </p:extLst>
          </p:nvPr>
        </p:nvPicPr>
        <p:blipFill>
          <a:blip r:embed="rId4"/>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2895480" y="764280"/>
            <a:ext cx="8610120" cy="1292760"/>
          </a:xfrm>
          <a:prstGeom prst="rect">
            <a:avLst/>
          </a:prstGeom>
          <a:noFill/>
          <a:ln w="0">
            <a:noFill/>
          </a:ln>
        </p:spPr>
        <p:txBody>
          <a:bodyPr anchor="ctr">
            <a:normAutofit/>
          </a:bodyPr>
          <a:p>
            <a:pPr algn="r">
              <a:lnSpc>
                <a:spcPct val="90000"/>
              </a:lnSpc>
              <a:buNone/>
              <a:tabLst>
                <a:tab algn="l" pos="0"/>
              </a:tabLst>
            </a:pPr>
            <a:r>
              <a:rPr b="0" lang="en-US" sz="4000" spc="-1" strike="noStrike">
                <a:solidFill>
                  <a:srgbClr val="ffffff"/>
                </a:solidFill>
                <a:latin typeface="Century Gothic"/>
                <a:ea typeface="Century Gothic"/>
              </a:rPr>
              <a:t>AUTOMATION SUMMARY</a:t>
            </a:r>
            <a:endParaRPr b="0" lang="en-US" sz="4000" spc="-1" strike="noStrike">
              <a:solidFill>
                <a:srgbClr val="000000"/>
              </a:solidFill>
              <a:latin typeface="Arial"/>
            </a:endParaRPr>
          </a:p>
        </p:txBody>
      </p:sp>
      <p:pic>
        <p:nvPicPr>
          <p:cNvPr id="120"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nvPr/>
        </p:nvPicPr>
        <p:blipFill>
          <a:blip r:embed="rId1"/>
          <a:stretch/>
        </p:blipFill>
        <p:spPr>
          <a:xfrm>
            <a:off x="2127240" y="2199600"/>
            <a:ext cx="7937280" cy="4012920"/>
          </a:xfrm>
          <a:prstGeom prst="rect">
            <a:avLst/>
          </a:prstGeom>
          <a:ln w="0">
            <a:noFill/>
          </a:ln>
        </p:spPr>
      </p:pic>
      <p:pic>
        <p:nvPicPr>
          <p:cNvPr id="121" name="Google Shape;204;p9" descr="Green Pace logo"/>
          <p:cNvPicPr/>
          <p:nvPr/>
        </p:nvPicPr>
        <p:blipFill>
          <a:blip r:embed="rId2"/>
          <a:stretch/>
        </p:blipFill>
        <p:spPr>
          <a:xfrm>
            <a:off x="11084040" y="5440680"/>
            <a:ext cx="886320" cy="1148760"/>
          </a:xfrm>
          <a:prstGeom prst="rect">
            <a:avLst/>
          </a:prstGeom>
          <a:ln w="0">
            <a:noFill/>
          </a:ln>
        </p:spPr>
      </p:pic>
      <p:pic>
        <p:nvPicPr>
          <p:cNvPr id="122" name="" descr="">
            <a:hlinkClick r:id="" action="ppaction://media"/>
          </p:cNvPr>
          <p:cNvPicPr/>
          <p:nvPr>
            <a:audioFile r:link="rId3"/>
            <p:extLst>
              <p:ext uri="{DAA4B4D4-6D71-4841-9C94-3DE7FCFB9230}">
                <p14:media r:embed="rId4"/>
              </p:ext>
            </p:extLst>
          </p:nvPr>
        </p:nvPicPr>
        <p:blipFill>
          <a:blip r:embed="rId5"/>
          <a:stretch>
            <a:fillRect/>
          </a:stretch>
        </p:blipFill>
        <p:spPr>
          <a:xfrm>
            <a:off x="5234040" y="2509920"/>
            <a:ext cx="1799640" cy="1799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169</TotalTime>
  <Application>LibreOffice/7.3.7.2$Linux_X86_64 LibreOffice_project/30$Build-2</Application>
  <AppVersion>15.0000</AppVersion>
  <Words>352</Words>
  <Paragraphs>39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2020-08-19T17:59:24Z</dcterms:created>
  <dc:creator>Kathy Shields</dc:creator>
  <dc:description/>
  <dc:language>en-US</dc:language>
  <cp:lastModifiedBy/>
  <dcterms:modified xsi:type="dcterms:W3CDTF">2024-08-14T17:31:47Z</dcterms:modified>
  <cp:revision>10</cp:revision>
  <dc:subject/>
  <dc:title>CS 405 Project Two Presentation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y fmtid="{D5CDD505-2E9C-101B-9397-08002B2CF9AE}" pid="5" name="Notes">
    <vt:i4>14</vt:i4>
  </property>
  <property fmtid="{D5CDD505-2E9C-101B-9397-08002B2CF9AE}" pid="6" name="PresentationFormat">
    <vt:lpwstr>Widescreen</vt:lpwstr>
  </property>
  <property fmtid="{D5CDD505-2E9C-101B-9397-08002B2CF9AE}" pid="7" name="Slides">
    <vt:i4>14</vt:i4>
  </property>
</Properties>
</file>